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44" r:id="rId3"/>
    <p:sldMasterId id="2147483757" r:id="rId4"/>
  </p:sldMasterIdLst>
  <p:notesMasterIdLst>
    <p:notesMasterId r:id="rId18"/>
  </p:notesMasterIdLst>
  <p:sldIdLst>
    <p:sldId id="256" r:id="rId5"/>
    <p:sldId id="409" r:id="rId6"/>
    <p:sldId id="401" r:id="rId7"/>
    <p:sldId id="410" r:id="rId8"/>
    <p:sldId id="365" r:id="rId9"/>
    <p:sldId id="418" r:id="rId10"/>
    <p:sldId id="404" r:id="rId11"/>
    <p:sldId id="419" r:id="rId12"/>
    <p:sldId id="406" r:id="rId13"/>
    <p:sldId id="408" r:id="rId14"/>
    <p:sldId id="420" r:id="rId15"/>
    <p:sldId id="414" r:id="rId16"/>
    <p:sldId id="403" r:id="rId1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04D090E-B89A-4915-A56B-F27ED2AB8DEE}">
          <p14:sldIdLst>
            <p14:sldId id="256"/>
            <p14:sldId id="409"/>
            <p14:sldId id="401"/>
            <p14:sldId id="410"/>
            <p14:sldId id="365"/>
            <p14:sldId id="418"/>
            <p14:sldId id="404"/>
            <p14:sldId id="419"/>
            <p14:sldId id="406"/>
            <p14:sldId id="408"/>
            <p14:sldId id="420"/>
            <p14:sldId id="414"/>
            <p14:sldId id="4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6028"/>
    <a:srgbClr val="F7F7F7"/>
    <a:srgbClr val="0000CC"/>
    <a:srgbClr val="00823B"/>
    <a:srgbClr val="345E39"/>
    <a:srgbClr val="002060"/>
    <a:srgbClr val="1F5757"/>
    <a:srgbClr val="8C513E"/>
    <a:srgbClr val="447C4B"/>
    <a:srgbClr val="005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76" autoAdjust="0"/>
    <p:restoredTop sz="85155" autoAdjust="0"/>
  </p:normalViewPr>
  <p:slideViewPr>
    <p:cSldViewPr>
      <p:cViewPr varScale="1">
        <p:scale>
          <a:sx n="63" d="100"/>
          <a:sy n="63" d="100"/>
        </p:scale>
        <p:origin x="96" y="13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206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Лист1!$A$2:$A$26</c:f>
              <c:strCache>
                <c:ptCount val="25"/>
                <c:pt idx="0">
                  <c:v>ХТЭТ</c:v>
                </c:pt>
                <c:pt idx="1">
                  <c:v>ХТТБПТ</c:v>
                </c:pt>
                <c:pt idx="2">
                  <c:v>ХПЭТ</c:v>
                </c:pt>
                <c:pt idx="3">
                  <c:v>ХТехничК</c:v>
                </c:pt>
                <c:pt idx="4">
                  <c:v>ХТТТ</c:v>
                </c:pt>
                <c:pt idx="5">
                  <c:v>ХКВТП</c:v>
                </c:pt>
                <c:pt idx="6">
                  <c:v>ХТГИПП</c:v>
                </c:pt>
                <c:pt idx="7">
                  <c:v>ВЛХТ</c:v>
                </c:pt>
                <c:pt idx="8">
                  <c:v>КЛПТ</c:v>
                </c:pt>
                <c:pt idx="9">
                  <c:v>ВМК</c:v>
                </c:pt>
                <c:pt idx="10">
                  <c:v>СПТ</c:v>
                </c:pt>
                <c:pt idx="11">
                  <c:v>ЧГТТ</c:v>
                </c:pt>
                <c:pt idx="12">
                  <c:v>НПГТ</c:v>
                </c:pt>
                <c:pt idx="13">
                  <c:v>КСМТ</c:v>
                </c:pt>
                <c:pt idx="14">
                  <c:v>ГАСКК</c:v>
                </c:pt>
                <c:pt idx="15">
                  <c:v>ККТИС</c:v>
                </c:pt>
                <c:pt idx="16">
                  <c:v>ХКОТСО</c:v>
                </c:pt>
                <c:pt idx="17">
                  <c:v>ХАТ</c:v>
                </c:pt>
                <c:pt idx="18">
                  <c:v>ХАМК</c:v>
                </c:pt>
                <c:pt idx="19">
                  <c:v>СГПТТ</c:v>
                </c:pt>
                <c:pt idx="20">
                  <c:v>КСК</c:v>
                </c:pt>
                <c:pt idx="21">
                  <c:v>ХДСТ</c:v>
                </c:pt>
                <c:pt idx="22">
                  <c:v>АПТ</c:v>
                </c:pt>
                <c:pt idx="23">
                  <c:v>ХТК</c:v>
                </c:pt>
                <c:pt idx="24">
                  <c:v>ХПК</c:v>
                </c:pt>
              </c:strCache>
            </c:strRef>
          </c:cat>
          <c:val>
            <c:numRef>
              <c:f>Лист1!$B$2:$B$26</c:f>
              <c:numCache>
                <c:formatCode>General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6.9</c:v>
                </c:pt>
                <c:pt idx="14">
                  <c:v>9.09</c:v>
                </c:pt>
                <c:pt idx="15">
                  <c:v>10.71</c:v>
                </c:pt>
                <c:pt idx="16">
                  <c:v>15.15</c:v>
                </c:pt>
                <c:pt idx="17">
                  <c:v>15.79</c:v>
                </c:pt>
                <c:pt idx="18">
                  <c:v>16.670000000000002</c:v>
                </c:pt>
                <c:pt idx="19">
                  <c:v>17.649999999999999</c:v>
                </c:pt>
                <c:pt idx="20">
                  <c:v>21.43</c:v>
                </c:pt>
                <c:pt idx="21">
                  <c:v>23.08</c:v>
                </c:pt>
                <c:pt idx="22">
                  <c:v>23.53</c:v>
                </c:pt>
                <c:pt idx="23">
                  <c:v>36</c:v>
                </c:pt>
                <c:pt idx="24">
                  <c:v>76.92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BB8-4CAD-A557-B73C7FDEA58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26958672"/>
        <c:axId val="226953184"/>
      </c:barChart>
      <c:catAx>
        <c:axId val="226958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26953184"/>
        <c:crosses val="autoZero"/>
        <c:auto val="1"/>
        <c:lblAlgn val="ctr"/>
        <c:lblOffset val="100"/>
        <c:noMultiLvlLbl val="0"/>
      </c:catAx>
      <c:valAx>
        <c:axId val="2269531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2695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rgbClr val="00206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961E1-2FAD-47AC-84FF-303F9806ADDB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A2D31-41B6-4274-AC73-1EBA797D5C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426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1A2D31-41B6-4274-AC73-1EBA797D5C08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322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1A2D31-41B6-4274-AC73-1EBA797D5C0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576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24175" y="849313"/>
            <a:ext cx="4078288" cy="2295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0B766-0345-44D5-BFDD-5CAC1759BB1E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551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8C186-5215-4B61-86BA-4791CB697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2FB5-54FE-417F-ACBC-A3CA00C7F8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773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8C186-5215-4B61-86BA-4791CB697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2FB5-54FE-417F-ACBC-A3CA00C7F8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549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8C186-5215-4B61-86BA-4791CB697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2FB5-54FE-417F-ACBC-A3CA00C7F8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278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8C186-5215-4B61-86BA-4791CB697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2FB5-54FE-417F-ACBC-A3CA00C7F8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953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8C186-5215-4B61-86BA-4791CB697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2FB5-54FE-417F-ACBC-A3CA00C7F8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463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8C186-5215-4B61-86BA-4791CB697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2FB5-54FE-417F-ACBC-A3CA00C7F8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8429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8C186-5215-4B61-86BA-4791CB697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2FB5-54FE-417F-ACBC-A3CA00C7F8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6215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8C186-5215-4B61-86BA-4791CB697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2FB5-54FE-417F-ACBC-A3CA00C7F8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715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8C186-5215-4B61-86BA-4791CB697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2FB5-54FE-417F-ACBC-A3CA00C7F8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8253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8C186-5215-4B61-86BA-4791CB697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2FB5-54FE-417F-ACBC-A3CA00C7F8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9502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8C186-5215-4B61-86BA-4791CB697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32FB5-54FE-417F-ACBC-A3CA00C7F8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0897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4077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1052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812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236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3192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6587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237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0821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9099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0456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6529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9514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060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3865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5990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9013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56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671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2964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234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8730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3733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434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4000"/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942DD-3022-4906-8F01-55E8406856C6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776B5-CB03-4A9B-8244-88E30F3E6E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8C186-5215-4B61-86BA-4791CB697C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32FB5-54FE-417F-ACBC-A3CA00C7F8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469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585"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09585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752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585"/>
              <a:t>11/11/2022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09585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730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Рабочий стол\Файлы\Логотип\Логотип ХТК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6126" y="0"/>
            <a:ext cx="1930387" cy="1527112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5445225"/>
            <a:ext cx="12192000" cy="124073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3200" cap="none" dirty="0">
                <a:ln>
                  <a:solidFill>
                    <a:srgbClr val="00B050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cap="none" dirty="0">
                <a:ln>
                  <a:solidFill>
                    <a:srgbClr val="00B050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ln>
                <a:solidFill>
                  <a:srgbClr val="00B050"/>
                </a:solidFill>
              </a:ln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15480" y="2075839"/>
            <a:ext cx="9433048" cy="3009345"/>
          </a:xfrm>
        </p:spPr>
        <p:txBody>
          <a:bodyPr>
            <a:normAutofit fontScale="40000" lnSpcReduction="20000"/>
          </a:bodyPr>
          <a:lstStyle/>
          <a:p>
            <a:pPr marR="90170" indent="90170" algn="ctr">
              <a:lnSpc>
                <a:spcPct val="107000"/>
              </a:lnSpc>
              <a:spcBef>
                <a:spcPts val="600"/>
              </a:spcBef>
            </a:pPr>
            <a:r>
              <a:rPr lang="ru-RU" sz="111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Приоритетные направления в </a:t>
            </a:r>
          </a:p>
          <a:p>
            <a:pPr marR="90170" indent="90170" algn="ctr">
              <a:lnSpc>
                <a:spcPct val="107000"/>
              </a:lnSpc>
              <a:spcBef>
                <a:spcPts val="600"/>
              </a:spcBef>
            </a:pPr>
            <a:r>
              <a:rPr lang="ru-RU" sz="111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образовательной деятельности колледжа </a:t>
            </a:r>
          </a:p>
          <a:p>
            <a:pPr marR="90170" indent="90170" algn="ctr">
              <a:lnSpc>
                <a:spcPct val="107000"/>
              </a:lnSpc>
              <a:spcBef>
                <a:spcPts val="600"/>
              </a:spcBef>
            </a:pPr>
            <a:r>
              <a:rPr lang="ru-RU" sz="111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2022-2023 учебном году</a:t>
            </a:r>
            <a:endParaRPr lang="ru-RU" sz="111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endParaRPr lang="ru-RU" sz="4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9BBB59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2340" y="1367953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Краевое государственное </a:t>
            </a:r>
            <a:r>
              <a:rPr lang="ru-RU" sz="20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профессиональное </a:t>
            </a:r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</a:t>
            </a:r>
          </a:p>
          <a:p>
            <a:pPr lvl="0" algn="ctr"/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«Хабаровский технологический колледж»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9689235"/>
              </p:ext>
            </p:extLst>
          </p:nvPr>
        </p:nvGraphicFramePr>
        <p:xfrm>
          <a:off x="263352" y="188641"/>
          <a:ext cx="11733955" cy="6308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2016224"/>
                <a:gridCol w="2639177"/>
                <a:gridCol w="2639177"/>
                <a:gridCol w="2639177"/>
              </a:tblGrid>
              <a:tr h="361306">
                <a:tc rowSpan="2">
                  <a:txBody>
                    <a:bodyPr/>
                    <a:lstStyle/>
                    <a:p>
                      <a:pPr algn="ctr">
                        <a:tabLst>
                          <a:tab pos="1619250" algn="l"/>
                        </a:tabLs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ДИСЦИПЛИНА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РАЗДЕЛА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ПРОФЕССИОНАЛЬНО-ОРИЕНТИРОВАННЫЕ</a:t>
                      </a:r>
                      <a:r>
                        <a:rPr lang="ru-RU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ЗАНЯТИЯ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45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29.02.04 Конструирование, моделирование и технология швейных изделий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43.02.13 Технология парикмахерского искусства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43.02.15 Поварское и кондитерское дело</a:t>
                      </a: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77159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Россия и мир в годы Первой мировой войны</a:t>
                      </a:r>
                    </a:p>
                    <a:p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«Форма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солдат воюющих стран в годы Первой мировой войны» (конференция)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«Мода на прически 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странах Западной Европы и Российской империи в 1914 – 1918 гг.» (конференция)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«Технология приготовления блюд в условиях полевой кухни в годы Первой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мировой войны»</a:t>
                      </a:r>
                    </a:p>
                    <a:p>
                      <a:pPr algn="ctr"/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(конференция)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7162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ОБЖ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личной безопасности и сохранения здоровья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Практическое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занятие. </a:t>
                      </a:r>
                    </a:p>
                    <a:p>
                      <a:r>
                        <a:rPr lang="ru-RU" sz="1800" b="1" i="0" dirty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</a:t>
                      </a:r>
                      <a:r>
                        <a:rPr lang="ru-RU" sz="1800" b="1" i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навыков безопасного</a:t>
                      </a:r>
                      <a:r>
                        <a:rPr lang="ru-RU" sz="1800" b="1" i="0" dirty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поведения и охраны здоровья на</a:t>
                      </a:r>
                      <a:r>
                        <a:rPr lang="ru-RU" sz="1800" b="1" i="0" baseline="0" dirty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рабочем месте д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изайнера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Практическое занятие.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Приобретение навыков безопасного поведения и охраны здоровья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на рабочем месте парикмахера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Практическое занятие. 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Приобретение навыков безопасного поведения и охраны здоровья 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рабочем месте повара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7080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Контрольно-измерительные материалы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Экзаменационный материал разработан с учетом контроля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грамотного написания  профессиональных терминов по специальностям/профессиям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5269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14400" y="260649"/>
            <a:ext cx="103632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информационной безопасности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768896" y="1124744"/>
            <a:ext cx="11159752" cy="590465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развития навыков цифровой грамотности и </a:t>
            </a:r>
            <a:r>
              <a:rPr 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кибербезопасности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сети Интернет  (просветительский проект </a:t>
            </a:r>
            <a:r>
              <a:rPr 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Минцифры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«Цифровой Ликбез»)</a:t>
            </a:r>
          </a:p>
          <a:p>
            <a:pPr algn="just"/>
            <a:r>
              <a:rPr lang="ru-RU" sz="24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В учебные дисциплины Информатика, Информационные технологии в профессиональной деятельности введен раздел </a:t>
            </a:r>
          </a:p>
          <a:p>
            <a:pPr algn="l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Цифровой ликбез                                Использование отечественного ПО</a:t>
            </a:r>
          </a:p>
          <a:p>
            <a:pPr algn="just"/>
            <a:endParaRPr lang="ru-RU" sz="2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031373"/>
              </p:ext>
            </p:extLst>
          </p:nvPr>
        </p:nvGraphicFramePr>
        <p:xfrm>
          <a:off x="768896" y="260649"/>
          <a:ext cx="11159751" cy="8298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19917"/>
                <a:gridCol w="3719917"/>
                <a:gridCol w="3719917"/>
              </a:tblGrid>
              <a:tr h="82985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900681"/>
              </p:ext>
            </p:extLst>
          </p:nvPr>
        </p:nvGraphicFramePr>
        <p:xfrm>
          <a:off x="551385" y="3284985"/>
          <a:ext cx="11377265" cy="3312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8910"/>
                <a:gridCol w="1209529"/>
                <a:gridCol w="5228826"/>
              </a:tblGrid>
              <a:tr h="3312368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ru-RU" sz="17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Gilroy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ru-RU" sz="17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Gilroy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Gilroy"/>
                          <a:ea typeface="+mn-ea"/>
                          <a:cs typeface="+mn-cs"/>
                        </a:rPr>
                        <a:t>Телефонное мошенничество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Gilroy"/>
                          <a:ea typeface="+mn-ea"/>
                          <a:cs typeface="+mn-cs"/>
                        </a:rPr>
                        <a:t>Интернет-мошенничество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Gilroy"/>
                          <a:ea typeface="+mn-ea"/>
                          <a:cs typeface="+mn-cs"/>
                        </a:rPr>
                        <a:t>Кража денежных средств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Gilroy"/>
                          <a:ea typeface="+mn-ea"/>
                          <a:cs typeface="+mn-cs"/>
                        </a:rPr>
                        <a:t>Компьютерные и телефонные вирусы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Gilroy"/>
                          <a:ea typeface="+mn-ea"/>
                          <a:cs typeface="+mn-cs"/>
                        </a:rPr>
                        <a:t>Эффективная работа с информацией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Gilroy"/>
                          <a:ea typeface="+mn-ea"/>
                          <a:cs typeface="+mn-cs"/>
                        </a:rPr>
                        <a:t>Использование достоверных источников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700" spc="-25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100" spc="-25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700" spc="-25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</a:t>
                      </a:r>
                      <a:r>
                        <a:rPr lang="ru-RU" sz="1700" spc="-25" baseline="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700" spc="-25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образовательном процессе:</a:t>
                      </a:r>
                      <a:endParaRPr lang="ru-RU" sz="170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85750" lvl="0" indent="-2857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700" spc="-25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700" spc="-25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Сферум</a:t>
                      </a:r>
                      <a:r>
                        <a:rPr lang="ru-RU" sz="1700" spc="-25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;</a:t>
                      </a:r>
                      <a:endParaRPr lang="ru-RU" sz="17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700" spc="-25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VK Звонки;</a:t>
                      </a:r>
                      <a:endParaRPr lang="ru-RU" sz="17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700" spc="-25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Яндекс Телемост;</a:t>
                      </a:r>
                      <a:endParaRPr lang="ru-RU" sz="17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700" spc="-25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VKВидео</a:t>
                      </a:r>
                      <a:r>
                        <a:rPr lang="ru-RU" sz="1700" spc="-25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;</a:t>
                      </a:r>
                      <a:endParaRPr lang="ru-RU" sz="17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700" spc="-25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RuTube</a:t>
                      </a:r>
                      <a:r>
                        <a:rPr lang="ru-RU" sz="1700" spc="-25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;</a:t>
                      </a:r>
                      <a:endParaRPr lang="ru-RU" sz="17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700" spc="-25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VKКлипы</a:t>
                      </a:r>
                      <a:r>
                        <a:rPr lang="ru-RU" sz="1700" spc="-25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;</a:t>
                      </a:r>
                      <a:endParaRPr lang="ru-RU" sz="17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700" spc="-25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ВКонтакте</a:t>
                      </a:r>
                      <a:r>
                        <a:rPr lang="ru-RU" sz="1700" spc="-25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;</a:t>
                      </a:r>
                      <a:endParaRPr lang="ru-RU" sz="17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7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Облако Mail.ru;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7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Яндекс 360.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588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260649"/>
            <a:ext cx="11665296" cy="86921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нового уровня образования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Профессионалитет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1384" y="1129859"/>
            <a:ext cx="11233248" cy="4659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проект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Профессионалитет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новый уровень среднего профессионального образования с активным участием предприятий – работодателей в образовательном процессе.</a:t>
            </a:r>
          </a:p>
          <a:p>
            <a:pPr marL="342900" lvl="0" indent="-342900" algn="just" defTabSz="60958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Актуальная </a:t>
            </a:r>
            <a:r>
              <a:rPr lang="ru-RU" sz="20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</a:t>
            </a:r>
            <a:r>
              <a:rPr lang="ru-RU" sz="20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специальность/профессия</a:t>
            </a:r>
            <a:r>
              <a:rPr lang="ru-RU" sz="20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в короткий срок</a:t>
            </a:r>
          </a:p>
          <a:p>
            <a:pPr marL="342900" lvl="0" indent="-342900" algn="just" defTabSz="60958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Учеба по-новому – с упором на практику и IT</a:t>
            </a:r>
          </a:p>
          <a:p>
            <a:pPr marL="342900" lvl="0" indent="-342900" algn="just" defTabSz="60958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мастерские и высокотехнологичное оборудование</a:t>
            </a:r>
          </a:p>
          <a:p>
            <a:pPr marL="342900" lvl="0" indent="-342900" algn="just" defTabSz="60958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Стажировки и трудоустройство в </a:t>
            </a:r>
            <a:r>
              <a:rPr lang="ru-RU" sz="20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ведущих отраслевых компаниях </a:t>
            </a:r>
            <a:r>
              <a:rPr lang="ru-RU" sz="20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страны</a:t>
            </a:r>
          </a:p>
          <a:p>
            <a:pPr marL="342900" lvl="0" indent="-342900" algn="just" defTabSz="60958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Компетентные преподаватели с практическим </a:t>
            </a:r>
            <a:r>
              <a:rPr lang="ru-RU" sz="20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опытом работы</a:t>
            </a:r>
            <a:endParaRPr lang="ru-RU" sz="20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defTabSz="60958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обучения, разработанные совместно с </a:t>
            </a:r>
            <a:r>
              <a:rPr lang="ru-RU" sz="20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работодателями</a:t>
            </a:r>
          </a:p>
          <a:p>
            <a:pPr lvl="0" algn="just" defTabSz="609585">
              <a:lnSpc>
                <a:spcPct val="12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программа создана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 defTabSz="60958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выпускников 9-11 классов</a:t>
            </a:r>
            <a:endParaRPr lang="ru-RU" sz="2000" dirty="0" smtClean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0" lvl="0" indent="-180970" algn="just" defTabSz="609585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392" t="15522" r="18508" b="16744"/>
          <a:stretch/>
        </p:blipFill>
        <p:spPr>
          <a:xfrm>
            <a:off x="7824192" y="4439541"/>
            <a:ext cx="4176464" cy="2157709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1343472" y="5373217"/>
            <a:ext cx="5544616" cy="949041"/>
            <a:chOff x="264516" y="4179682"/>
            <a:chExt cx="2575801" cy="712178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033911" y="4197519"/>
              <a:ext cx="1806406" cy="2771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Легкая </a:t>
              </a:r>
              <a:r>
                <a:rPr lang="ru-RU" altLang="ru-RU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промышленность  </a:t>
              </a: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3"/>
            <a:srcRect l="61103" t="65616" r="34170" b="25054"/>
            <a:stretch/>
          </p:blipFill>
          <p:spPr>
            <a:xfrm>
              <a:off x="264516" y="4179682"/>
              <a:ext cx="628651" cy="550070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3"/>
            <a:srcRect l="61103" t="65616" r="34170" b="25054"/>
            <a:stretch/>
          </p:blipFill>
          <p:spPr>
            <a:xfrm>
              <a:off x="264516" y="4184094"/>
              <a:ext cx="628651" cy="550070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3"/>
            <a:srcRect l="61103" t="65616" r="34170" b="25054"/>
            <a:stretch/>
          </p:blipFill>
          <p:spPr>
            <a:xfrm>
              <a:off x="331420" y="4179682"/>
              <a:ext cx="869750" cy="7121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3262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3"/>
          <a:srcRect t="9144"/>
          <a:stretch/>
        </p:blipFill>
        <p:spPr>
          <a:xfrm>
            <a:off x="1096430" y="857384"/>
            <a:ext cx="10184146" cy="4603617"/>
          </a:xfrm>
          <a:prstGeom prst="rect">
            <a:avLst/>
          </a:prstGeom>
        </p:spPr>
      </p:pic>
      <p:sp>
        <p:nvSpPr>
          <p:cNvPr id="2" name="object 5"/>
          <p:cNvSpPr txBox="1"/>
          <p:nvPr/>
        </p:nvSpPr>
        <p:spPr>
          <a:xfrm>
            <a:off x="1271464" y="363389"/>
            <a:ext cx="9856427" cy="396520"/>
          </a:xfrm>
          <a:prstGeom prst="rect">
            <a:avLst/>
          </a:prstGeom>
        </p:spPr>
        <p:txBody>
          <a:bodyPr vert="horz" wrap="square" lIns="0" tIns="21591" rIns="0" bIns="0" rtlCol="0" anchor="ctr">
            <a:spAutoFit/>
          </a:bodyPr>
          <a:lstStyle/>
          <a:p>
            <a:pPr marL="12700" marR="5080" algn="ctr" defTabSz="609585">
              <a:lnSpc>
                <a:spcPct val="110000"/>
              </a:lnSpc>
              <a:spcBef>
                <a:spcPts val="169"/>
              </a:spcBef>
            </a:pP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Профессионалитет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Хабаровском крае</a:t>
            </a: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58" y="3741655"/>
            <a:ext cx="196367" cy="186696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06918" y="3914197"/>
            <a:ext cx="196367" cy="186696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10550" y="3859985"/>
            <a:ext cx="196367" cy="18669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8241574" y="6461585"/>
            <a:ext cx="2142311" cy="320219"/>
            <a:chOff x="5038180" y="4846186"/>
            <a:chExt cx="1606733" cy="240164"/>
          </a:xfrm>
        </p:grpSpPr>
        <p:pic>
          <p:nvPicPr>
            <p:cNvPr id="45" name="Рисунок 44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038180" y="4846186"/>
              <a:ext cx="244511" cy="232469"/>
            </a:xfrm>
            <a:prstGeom prst="rect">
              <a:avLst/>
            </a:prstGeom>
          </p:spPr>
        </p:pic>
        <p:sp>
          <p:nvSpPr>
            <p:cNvPr id="46" name="object 5"/>
            <p:cNvSpPr txBox="1"/>
            <p:nvPr/>
          </p:nvSpPr>
          <p:spPr>
            <a:xfrm>
              <a:off x="5339302" y="4866866"/>
              <a:ext cx="1305611" cy="219484"/>
            </a:xfrm>
            <a:prstGeom prst="rect">
              <a:avLst/>
            </a:prstGeom>
          </p:spPr>
          <p:txBody>
            <a:bodyPr vert="horz" wrap="square" lIns="0" tIns="21591" rIns="0" bIns="0" rtlCol="0" anchor="ctr">
              <a:spAutoFit/>
            </a:bodyPr>
            <a:lstStyle/>
            <a:p>
              <a:pPr marL="12700" marR="5080" defTabSz="609585">
                <a:lnSpc>
                  <a:spcPct val="110000"/>
                </a:lnSpc>
                <a:spcBef>
                  <a:spcPts val="169"/>
                </a:spcBef>
              </a:pPr>
              <a:r>
                <a:rPr lang="ru-RU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Машиностроение</a:t>
              </a:r>
              <a:endParaRPr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8839201" y="4481272"/>
            <a:ext cx="2132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ХАБАРОВСК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62928" y="3489121"/>
            <a:ext cx="2031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КОМСОМОЛЬСК-НА-АМУРЕ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89918" y="3501542"/>
            <a:ext cx="17379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1096430" y="3620145"/>
            <a:ext cx="7539572" cy="481476"/>
            <a:chOff x="126075" y="2954614"/>
            <a:chExt cx="5213227" cy="233035"/>
          </a:xfrm>
        </p:grpSpPr>
        <p:sp>
          <p:nvSpPr>
            <p:cNvPr id="31" name="object 38"/>
            <p:cNvSpPr txBox="1"/>
            <p:nvPr/>
          </p:nvSpPr>
          <p:spPr>
            <a:xfrm>
              <a:off x="145192" y="2954614"/>
              <a:ext cx="3906164" cy="138884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defTabSz="609585">
                <a:lnSpc>
                  <a:spcPct val="80000"/>
                </a:lnSpc>
              </a:pPr>
              <a:r>
                <a:rPr lang="ru-RU" sz="1400" b="1" dirty="0">
                  <a:solidFill>
                    <a:srgbClr val="4472C4">
                      <a:lumMod val="5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ПРЕДПРИЯТИЕ — УЧАСТНИК ПРОЕКТА</a:t>
              </a:r>
            </a:p>
          </p:txBody>
        </p:sp>
        <p:sp>
          <p:nvSpPr>
            <p:cNvPr id="35" name="object 38"/>
            <p:cNvSpPr txBox="1"/>
            <p:nvPr/>
          </p:nvSpPr>
          <p:spPr>
            <a:xfrm>
              <a:off x="126075" y="3077167"/>
              <a:ext cx="5213227" cy="11048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21749" marR="5080" indent="-285750" defTabSz="609585">
                <a:buFont typeface="Wingdings" panose="05000000000000000000" pitchFamily="2" charset="2"/>
                <a:buChar char="q"/>
              </a:pPr>
              <a:r>
                <a:rPr lang="ru-RU" sz="1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ПАО «ОАК» – Комсомольский-на-амуре авиационный завод им. Ю.А. Гагарина</a:t>
              </a:r>
            </a:p>
          </p:txBody>
        </p:sp>
      </p:grp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402163"/>
              </p:ext>
            </p:extLst>
          </p:nvPr>
        </p:nvGraphicFramePr>
        <p:xfrm>
          <a:off x="1096430" y="851925"/>
          <a:ext cx="6799770" cy="2761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77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119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3137"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0000"/>
                        </a:lnSpc>
                        <a:spcBef>
                          <a:spcPts val="170"/>
                        </a:spcBef>
                      </a:pPr>
                      <a:r>
                        <a:rPr lang="ru-RU" sz="2000" b="0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ФЛАГМАНЫ</a:t>
                      </a:r>
                      <a:endParaRPr lang="ru-RU" sz="2000" b="0" kern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ctr" defTabSz="914400" rtl="0" eaLnBrk="1" latinLnBrk="0" hangingPunct="1">
                        <a:lnSpc>
                          <a:spcPts val="1680"/>
                        </a:lnSpc>
                        <a:spcBef>
                          <a:spcPts val="0"/>
                        </a:spcBef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Машиностроение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0707"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0000"/>
                        </a:lnSpc>
                        <a:spcBef>
                          <a:spcPts val="170"/>
                        </a:spcBef>
                      </a:pPr>
                      <a:r>
                        <a:rPr lang="ru-RU" sz="2000" b="0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КОЛЛЕДЖИ, ед.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ctr" defTabSz="914400" rtl="0" eaLnBrk="1" latinLnBrk="0" hangingPunct="1">
                        <a:lnSpc>
                          <a:spcPct val="110000"/>
                        </a:lnSpc>
                        <a:spcBef>
                          <a:spcPts val="170"/>
                        </a:spcBef>
                      </a:pPr>
                      <a:r>
                        <a:rPr lang="ru-RU" sz="2000" b="0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0707"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0000"/>
                        </a:lnSpc>
                        <a:spcBef>
                          <a:spcPts val="170"/>
                        </a:spcBef>
                      </a:pPr>
                      <a:r>
                        <a:rPr lang="ru-RU" sz="2000" b="0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ВУЗЫ, ед.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ctr" defTabSz="914400" rtl="0" eaLnBrk="1" latinLnBrk="0" hangingPunct="1">
                        <a:lnSpc>
                          <a:spcPct val="110000"/>
                        </a:lnSpc>
                        <a:spcBef>
                          <a:spcPts val="170"/>
                        </a:spcBef>
                      </a:pPr>
                      <a:r>
                        <a:rPr lang="ru-RU" sz="2000" b="0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0707"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0000"/>
                        </a:lnSpc>
                        <a:spcBef>
                          <a:spcPts val="170"/>
                        </a:spcBef>
                      </a:pPr>
                      <a:r>
                        <a:rPr lang="ru-RU" sz="2000" b="0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ПРЕДПРИЯТИЯ, ед.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ctr" defTabSz="914400" rtl="0" eaLnBrk="1" latinLnBrk="0" hangingPunct="1">
                        <a:lnSpc>
                          <a:spcPct val="110000"/>
                        </a:lnSpc>
                        <a:spcBef>
                          <a:spcPts val="170"/>
                        </a:spcBef>
                      </a:pPr>
                      <a:r>
                        <a:rPr lang="ru-RU" sz="2000" b="0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6997"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0000"/>
                        </a:lnSpc>
                        <a:spcBef>
                          <a:spcPts val="170"/>
                        </a:spcBef>
                      </a:pPr>
                      <a:r>
                        <a:rPr lang="ru-RU" sz="2000" b="0" kern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КОНТИНГЕНТ</a:t>
                      </a:r>
                      <a:r>
                        <a:rPr lang="ru-RU" sz="2000" b="0" kern="1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(ОБЩИЙ В КЛАСТЕРЕ)</a:t>
                      </a:r>
                      <a:endParaRPr lang="ru-RU" sz="2000" b="0" kern="12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5080" algn="ctr" defTabSz="914400" rtl="0" eaLnBrk="1" latinLnBrk="0" hangingPunct="1">
                        <a:lnSpc>
                          <a:spcPct val="110000"/>
                        </a:lnSpc>
                        <a:spcBef>
                          <a:spcPts val="170"/>
                        </a:spcBef>
                      </a:pPr>
                      <a:r>
                        <a:rPr lang="ru-RU" sz="2000" b="0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1253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endParaRPr lang="ru-RU" sz="1600" b="0" kern="12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2700" marR="5080" algn="ctr" defTabSz="914400" rtl="0" eaLnBrk="1" latinLnBrk="0" hangingPunct="1">
                        <a:lnSpc>
                          <a:spcPct val="110000"/>
                        </a:lnSpc>
                        <a:spcBef>
                          <a:spcPts val="170"/>
                        </a:spcBef>
                      </a:pPr>
                      <a:endParaRPr lang="ru-RU" sz="1600" b="0" kern="12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3" name="Прямоугольник 32"/>
          <p:cNvSpPr/>
          <p:nvPr/>
        </p:nvSpPr>
        <p:spPr>
          <a:xfrm>
            <a:off x="8502762" y="5787479"/>
            <a:ext cx="2165239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 defTabSz="609585">
              <a:lnSpc>
                <a:spcPct val="80000"/>
              </a:lnSpc>
            </a:pP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КГБ ПОУ «Амурский политехнический техникум"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587813" y="5796915"/>
            <a:ext cx="26793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" marR="5080" defTabSz="609585">
              <a:lnSpc>
                <a:spcPct val="80000"/>
              </a:lnSpc>
            </a:pP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КГБ ПОУ «Комсомольский-на-Амуре судомеханический техникум им. Героя Советского Союза В.В. Орехова» 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4309192" y="5787479"/>
            <a:ext cx="23964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" marR="5080" defTabSz="609585">
              <a:lnSpc>
                <a:spcPct val="80000"/>
              </a:lnSpc>
            </a:pP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КГБ ПОУ «Хабаровский техникум техносферной безопасности и промышленных технологий»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6686602" y="5813792"/>
            <a:ext cx="2050999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80000"/>
              </a:lnSpc>
            </a:pP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КГБ ПОУ «Хабаровский автомеханический колледж» 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096430" y="4205773"/>
            <a:ext cx="9752097" cy="789363"/>
            <a:chOff x="47861" y="3333750"/>
            <a:chExt cx="5153978" cy="522053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47861" y="3333750"/>
              <a:ext cx="1593706" cy="2308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2700" marR="5080" defTabSz="609585"/>
              <a:r>
                <a:rPr lang="ru-RU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ОПОРНЫЙ КОЛЛЕДЖ</a:t>
              </a:r>
            </a:p>
          </p:txBody>
        </p:sp>
        <p:sp>
          <p:nvSpPr>
            <p:cNvPr id="43" name="object 38"/>
            <p:cNvSpPr txBox="1"/>
            <p:nvPr/>
          </p:nvSpPr>
          <p:spPr>
            <a:xfrm>
              <a:off x="47861" y="3562350"/>
              <a:ext cx="5153978" cy="29345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21749" marR="5080" indent="-285750" algn="just" defTabSz="609585">
                <a:buFont typeface="Wingdings" panose="05000000000000000000" pitchFamily="2" charset="2"/>
                <a:buChar char="q"/>
              </a:pPr>
              <a:r>
                <a:rPr lang="ru-RU" sz="1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КГА ПОУ «Губернаторский авиастроительный колледж</a:t>
              </a:r>
            </a:p>
            <a:p>
              <a:pPr marL="35999" marR="5080" algn="just" defTabSz="609585"/>
              <a:r>
                <a:rPr lang="ru-RU" sz="1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г. Комсомольска-на-Амуре (межрегиональный центр компетенций)»</a:t>
              </a: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1199457" y="5122446"/>
            <a:ext cx="56470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УЧАСТНИКИ СЕТИ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1524000" y="5470335"/>
            <a:ext cx="6629400" cy="26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5513" marR="5080" defTabSz="609585">
              <a:lnSpc>
                <a:spcPct val="80000"/>
              </a:lnSpc>
            </a:pP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ФГБОУ ВО «Комсомольский-на-Амуре государственный университет»</a:t>
            </a:r>
          </a:p>
        </p:txBody>
      </p:sp>
    </p:spTree>
    <p:extLst>
      <p:ext uri="{BB962C8B-B14F-4D97-AF65-F5344CB8AC3E}">
        <p14:creationId xmlns:p14="http://schemas.microsoft.com/office/powerpoint/2010/main" val="394481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1124744"/>
            <a:ext cx="11089232" cy="5400600"/>
          </a:xfrm>
        </p:spPr>
        <p:txBody>
          <a:bodyPr>
            <a:normAutofit fontScale="90000"/>
          </a:bodyPr>
          <a:lstStyle/>
          <a:p>
            <a:pPr marL="90170" algn="ctr">
              <a:lnSpc>
                <a:spcPct val="115000"/>
              </a:lnSpc>
              <a:spcAft>
                <a:spcPts val="0"/>
              </a:spcAft>
            </a:pPr>
            <a:r>
              <a:rPr lang="ru-RU" sz="27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кадров по профессиям и специальностям, востребованным работодателями на рынке труда </a:t>
            </a:r>
            <a:r>
              <a:rPr lang="ru-RU" sz="270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</a:t>
            </a:r>
            <a:br>
              <a:rPr lang="ru-RU" sz="270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направленность </a:t>
            </a:r>
            <a:r>
              <a:rPr lang="ru-RU" sz="2000" cap="none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деятельности колледжа по типу потенциального работодателя на рынке труда </a:t>
            </a:r>
            <a:r>
              <a:rPr lang="ru-RU" sz="2000" cap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700" cap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малый бизнес и сфера услуг </a:t>
            </a:r>
            <a:r>
              <a:rPr lang="ru-RU" sz="27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cap="none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cap="none" dirty="0" smtClean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ДОЛЯ </a:t>
            </a:r>
            <a:r>
              <a:rPr lang="ru-RU" sz="2000" cap="none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СООТВЕТСТВИЯ ОБРАЗОВАТЕЛЬНЫХ ПРОГРАММ КОЛЛЕДЖА ПЕРЕЧНЮ ПРИОРИТЕТНЫХ ОТРАСЛЕЙ, ПЕРЕЧНЮ ТОП-50, ТОП-РЕГИОН СОСТАВЛЯЕТ    </a:t>
            </a:r>
            <a:r>
              <a:rPr lang="ru-RU" sz="3100" cap="none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- 40%</a:t>
            </a:r>
            <a:r>
              <a:rPr lang="ru-RU" sz="2000" cap="none" dirty="0" smtClean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cap="none" dirty="0" smtClean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Количество основных образовательных программ  -  </a:t>
            </a:r>
            <a:r>
              <a:rPr lang="ru-RU" sz="31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25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из перечня ТОП-50, ТОП-Регион  - </a:t>
            </a:r>
            <a:r>
              <a:rPr lang="ru-RU" sz="3100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100" cap="none" dirty="0" smtClean="0">
                <a:solidFill>
                  <a:srgbClr val="0000CC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ЗАДАЧА </a:t>
            </a:r>
            <a:r>
              <a:rPr lang="ru-RU" sz="2000" cap="none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cap="none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7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актуализациЯ</a:t>
            </a:r>
            <a:r>
              <a:rPr lang="ru-RU" sz="27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перечня направлений </a:t>
            </a:r>
            <a:r>
              <a:rPr lang="ru-RU" sz="27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подготовки (специальностей и профессий  колледжа)</a:t>
            </a:r>
            <a:r>
              <a:rPr lang="en-US" sz="2700" b="0" cap="none" dirty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t/>
            </a:r>
            <a:br>
              <a:rPr lang="en-US" sz="2700" b="0" cap="none" dirty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</a:br>
            <a:r>
              <a:rPr lang="ru-RU" sz="3100" b="0" cap="none" dirty="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t/>
            </a:r>
            <a:br>
              <a:rPr lang="ru-RU" sz="3100" b="0" cap="none" dirty="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</a:br>
            <a:r>
              <a:rPr lang="ru-RU" sz="2000" b="0" cap="none" dirty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t/>
            </a:r>
            <a:br>
              <a:rPr lang="ru-RU" sz="2000" b="0" cap="none" dirty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</a:br>
            <a:r>
              <a:rPr lang="ru-RU" sz="2000" b="0" cap="none" dirty="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t/>
            </a:r>
            <a:br>
              <a:rPr lang="ru-RU" sz="2000" b="0" cap="none" dirty="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</a:br>
            <a:endParaRPr lang="ru-RU" sz="2000" b="0" cap="none" dirty="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9376" y="188641"/>
            <a:ext cx="11425948" cy="936104"/>
          </a:xfrm>
        </p:spPr>
        <p:txBody>
          <a:bodyPr>
            <a:noAutofit/>
          </a:bodyPr>
          <a:lstStyle/>
          <a:p>
            <a:endParaRPr lang="ru-RU" sz="3200" dirty="0" smtClean="0"/>
          </a:p>
          <a:p>
            <a:endParaRPr lang="ru-RU" sz="3200" dirty="0" smtClean="0"/>
          </a:p>
          <a:p>
            <a:pPr algn="ctr"/>
            <a:endParaRPr lang="ru-RU" sz="32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 для достижения высокого уровня синхронизации</a:t>
            </a:r>
            <a:endParaRPr lang="ru-RU" sz="3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4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675" y="242469"/>
            <a:ext cx="11576649" cy="58852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Соответствие программ требованиям работодателей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674" y="1635596"/>
            <a:ext cx="42988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7675" y="2996953"/>
            <a:ext cx="446848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Обновление и разработка программ с участием предприятий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Получение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аккредитации </a:t>
            </a:r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 программ у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общественно-профессиональных организаций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КГА ПОУ ХТК имеет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профессионально-общественную аккредитацию по: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специальностям, 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профессиям</a:t>
            </a: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9" y="2236506"/>
            <a:ext cx="436879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22011" y="1635596"/>
            <a:ext cx="38574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наибольшей долей образовательных программ, обновленных с участием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общественно-профессиональных организаций и/или работодателя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965939" y="1253388"/>
            <a:ext cx="0" cy="50835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5052922" y="2796700"/>
          <a:ext cx="3677729" cy="393696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439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37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280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Тюменская область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280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Московская область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80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Костромская область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643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Рязанская область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280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Республика Мордовия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80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Камчатский край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80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Ненецкий АО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140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Чеченская Республика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140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Краснодарский край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99,9%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280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Хабаровский край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99,2%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01285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Ямало-Ненецкий АО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98,9%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aphicFrame>
        <p:nvGraphicFramePr>
          <p:cNvPr id="11" name="Диаграмма 10"/>
          <p:cNvGraphicFramePr/>
          <p:nvPr>
            <p:extLst/>
          </p:nvPr>
        </p:nvGraphicFramePr>
        <p:xfrm>
          <a:off x="8879457" y="1395249"/>
          <a:ext cx="3312543" cy="5314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124091" y="1025917"/>
            <a:ext cx="1621766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РЕГИОНЫ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51984" y="1051170"/>
            <a:ext cx="2967487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ПОДВЕДОМСТВЕННЫЕ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960634" y="6450651"/>
            <a:ext cx="2058837" cy="36933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СПО-мониторинг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7674" y="1025917"/>
            <a:ext cx="44857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обеспечение адаптивности  образовательных программ к запросам экономики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5975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416" y="188640"/>
            <a:ext cx="10515973" cy="64807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СОХРАННОСТЬ КОНТИНГЕНТА СТУДЕНТОВ КОЛЛЕДЖА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41942925"/>
              </p:ext>
            </p:extLst>
          </p:nvPr>
        </p:nvGraphicFramePr>
        <p:xfrm>
          <a:off x="839416" y="1268759"/>
          <a:ext cx="10801200" cy="5295900"/>
        </p:xfrm>
        <a:graphic>
          <a:graphicData uri="http://schemas.openxmlformats.org/drawingml/2006/table">
            <a:tbl>
              <a:tblPr firstRow="1" firstCol="1" bandRow="1"/>
              <a:tblGrid>
                <a:gridCol w="1728192"/>
                <a:gridCol w="2808312"/>
                <a:gridCol w="2952328"/>
                <a:gridCol w="3312368"/>
              </a:tblGrid>
              <a:tr h="11012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70" marR="59570" marT="0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ПРИЕМ, </a:t>
                      </a:r>
                      <a:endParaRPr lang="ru-RU" sz="2800" b="1" dirty="0" smtClean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чел</a:t>
                      </a:r>
                      <a:r>
                        <a:rPr lang="ru-RU" sz="28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70" marR="595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ОТЧИСЛЕНИЕ, чел.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70" marR="5957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ПОТЕРИ ОТ ПРИЕМА, %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70" marR="59570" marT="0" marB="0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</a:tr>
              <a:tr h="875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70" marR="5957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415</a:t>
                      </a:r>
                    </a:p>
                  </a:txBody>
                  <a:tcPr marL="59570" marR="5957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246</a:t>
                      </a:r>
                    </a:p>
                  </a:txBody>
                  <a:tcPr marL="59570" marR="5957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59,3%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70" marR="5957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</a:tr>
              <a:tr h="875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70" marR="5957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375</a:t>
                      </a:r>
                    </a:p>
                  </a:txBody>
                  <a:tcPr marL="59570" marR="5957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224</a:t>
                      </a:r>
                    </a:p>
                  </a:txBody>
                  <a:tcPr marL="59570" marR="5957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59,7%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70" marR="5957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70" marR="5957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425</a:t>
                      </a:r>
                    </a:p>
                  </a:txBody>
                  <a:tcPr marL="59570" marR="5957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197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2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01.09.2022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59570" marR="5957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46,4%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70" marR="5957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</a:tr>
              <a:tr h="875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70" marR="5957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425</a:t>
                      </a:r>
                    </a:p>
                  </a:txBody>
                  <a:tcPr marL="59570" marR="5957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Мероприятия по сохранению контингента студентов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570" marR="5957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570" marR="5957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777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7" y="188640"/>
            <a:ext cx="11449271" cy="576064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Актуализация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федеральных государственных образовательных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стандартов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новому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макету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823758"/>
              </p:ext>
            </p:extLst>
          </p:nvPr>
        </p:nvGraphicFramePr>
        <p:xfrm>
          <a:off x="479377" y="1052737"/>
          <a:ext cx="11449272" cy="55446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724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148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620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09738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на 01.09.2022  утверждено 42 ФГОС СПО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33713">
                <a:tc>
                  <a:txBody>
                    <a:bodyPr/>
                    <a:lstStyle/>
                    <a:p>
                      <a:pPr algn="just"/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29.02.10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Конструирование, моделирование и технология изготовления  изделий легкой промышленности </a:t>
                      </a:r>
                    </a:p>
                    <a:p>
                      <a:pPr algn="just"/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(по видам) </a:t>
                      </a:r>
                      <a:endParaRPr lang="ru-RU" sz="2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16602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</a:t>
                      </a:r>
                      <a:r>
                        <a:rPr lang="ru-RU" sz="2400" b="1" dirty="0" smtClean="0">
                          <a:solidFill>
                            <a:srgbClr val="16602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3200" b="1" dirty="0" smtClean="0">
                          <a:solidFill>
                            <a:srgbClr val="16602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 01</a:t>
                      </a:r>
                    </a:p>
                    <a:p>
                      <a:pPr algn="ctr"/>
                      <a:r>
                        <a:rPr lang="ru-RU" sz="3200" b="1" dirty="0" smtClean="0">
                          <a:solidFill>
                            <a:srgbClr val="16602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сентября</a:t>
                      </a:r>
                    </a:p>
                    <a:p>
                      <a:pPr algn="ctr"/>
                      <a:r>
                        <a:rPr lang="ru-RU" sz="3200" b="1" dirty="0" smtClean="0">
                          <a:solidFill>
                            <a:srgbClr val="166028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  <a:p>
                      <a:pPr algn="ctr"/>
                      <a:endParaRPr lang="ru-RU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Новый ФГОС</a:t>
                      </a:r>
                      <a:r>
                        <a:rPr lang="ru-RU" sz="2000" b="1" baseline="0" dirty="0" smtClean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СПО </a:t>
                      </a:r>
                      <a:r>
                        <a:rPr lang="ru-RU" sz="2000" b="1" dirty="0" smtClean="0">
                          <a:solidFill>
                            <a:srgbClr val="0000CC"/>
                          </a:solidFill>
                        </a:rPr>
                        <a:t>п</a:t>
                      </a:r>
                      <a:r>
                        <a:rPr lang="ru-RU" sz="2000" b="1" dirty="0" smtClean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редусматривает: </a:t>
                      </a:r>
                    </a:p>
                    <a:p>
                      <a:pPr marL="342900" indent="-34290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 широкой квалификации (узкая квалификация (направленность) – устанавливается в образовательной программе) </a:t>
                      </a:r>
                    </a:p>
                    <a:p>
                      <a:pPr marL="342900" indent="-34290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dirty="0" smtClean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изменение структуры программы (социально-гуманитарный цикл вместо циклов ОГСЭ и ЕН) </a:t>
                      </a:r>
                    </a:p>
                    <a:p>
                      <a:pPr marL="342900" indent="-34290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сжатие сроков обучения </a:t>
                      </a:r>
                    </a:p>
                    <a:p>
                      <a:pPr marL="342900" indent="-34290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dirty="0" smtClean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 цифрового модуля по всем профессиям и специальностям</a:t>
                      </a:r>
                    </a:p>
                    <a:p>
                      <a:pPr marL="342900" indent="-34290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освоение основ бережливого производства, финансовой грамотности</a:t>
                      </a:r>
                    </a:p>
                    <a:p>
                      <a:pPr marL="342900" indent="-34290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smtClean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уход от закрепления во ФГОС перечня рабочих профессий и служащих, по которым можно пройти профессиональное обучение в рамках СПО</a:t>
                      </a:r>
                      <a:endParaRPr lang="ru-RU" sz="2000" b="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01164">
                <a:tc>
                  <a:txBody>
                    <a:bodyPr/>
                    <a:lstStyle/>
                    <a:p>
                      <a:pPr marL="457200" lvl="0" indent="45085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54.02.01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Дизайн (по отраслям) </a:t>
                      </a:r>
                      <a:endParaRPr lang="ru-RU" sz="2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3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04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связи с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утверждением перечней профессий и специальностей  среднего профессионального образования  </a:t>
            </a:r>
            <a:b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(приказ </a:t>
            </a:r>
            <a:r>
              <a:rPr lang="ru-RU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17 мая 2022 года) 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244249"/>
              </p:ext>
            </p:extLst>
          </p:nvPr>
        </p:nvGraphicFramePr>
        <p:xfrm>
          <a:off x="695400" y="1700808"/>
          <a:ext cx="11089232" cy="4696206"/>
        </p:xfrm>
        <a:graphic>
          <a:graphicData uri="http://schemas.openxmlformats.org/drawingml/2006/table">
            <a:tbl>
              <a:tblPr/>
              <a:tblGrid>
                <a:gridCol w="11089232"/>
              </a:tblGrid>
              <a:tr h="4536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Интеграция профессий и специальностей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3200" b="1" i="1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43.02.16 </a:t>
                      </a:r>
                      <a:r>
                        <a:rPr lang="ru-RU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Туризм и </a:t>
                      </a:r>
                      <a:r>
                        <a:rPr lang="ru-RU" sz="28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гостеприимство – специалист по туризму и гостеприимству                                          (</a:t>
                      </a:r>
                      <a:r>
                        <a:rPr lang="ru-RU" sz="2800" b="1" i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Туризм и Гостиничное дело</a:t>
                      </a:r>
                      <a:r>
                        <a:rPr lang="ru-RU" sz="28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43.02.17 Технологии индустрии </a:t>
                      </a:r>
                      <a:r>
                        <a:rPr lang="ru-RU" sz="28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красоты   -  специалист индустрии красоты   </a:t>
                      </a:r>
                      <a:r>
                        <a:rPr lang="ru-RU" sz="2800" b="1" i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(Технология парикмахерского искусства и Технология эстетических услуг)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55.02.02 Анимация и анимационное кино (по видам</a:t>
                      </a:r>
                      <a:r>
                        <a:rPr lang="ru-RU" sz="28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2800" i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  специалист по анимации и анимационному кино  </a:t>
                      </a:r>
                      <a:endParaRPr lang="ru-RU" sz="2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672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63352" y="116632"/>
            <a:ext cx="11737304" cy="1584176"/>
          </a:xfrm>
        </p:spPr>
        <p:txBody>
          <a:bodyPr anchor="ctr"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Модификация  общеобразовательной подготовки </a:t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преподавание общеобразовательных дисциплин с учетом профессиональной направленности программ СПО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27232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5400" y="1484784"/>
            <a:ext cx="10873208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Качественно новые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рабочие программы по 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  учебным 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предметам</a:t>
            </a:r>
          </a:p>
          <a:p>
            <a:pPr lvl="0">
              <a:lnSpc>
                <a:spcPct val="107000"/>
              </a:lnSpc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2636912"/>
            <a:ext cx="11449272" cy="4241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tabLst>
                <a:tab pos="457200" algn="l"/>
              </a:tabLst>
              <a:defRPr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Русский язык</a:t>
            </a:r>
          </a:p>
          <a:p>
            <a:pPr marL="342900" lvl="0" indent="-342900">
              <a:lnSpc>
                <a:spcPct val="107000"/>
              </a:lnSpc>
              <a:tabLst>
                <a:tab pos="457200" algn="l"/>
              </a:tabLs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Литература</a:t>
            </a:r>
          </a:p>
          <a:p>
            <a:pPr marL="342900" lvl="0" indent="-342900">
              <a:lnSpc>
                <a:spcPct val="107000"/>
              </a:lnSpc>
              <a:tabLst>
                <a:tab pos="457200" algn="l"/>
              </a:tabLs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Математика</a:t>
            </a:r>
          </a:p>
          <a:p>
            <a:pPr marL="342900" lvl="0" indent="-342900">
              <a:lnSpc>
                <a:spcPct val="107000"/>
              </a:lnSpc>
              <a:tabLst>
                <a:tab pos="457200" algn="l"/>
              </a:tabLs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История</a:t>
            </a:r>
          </a:p>
          <a:p>
            <a:pPr marL="342900" lvl="0" indent="-342900">
              <a:lnSpc>
                <a:spcPct val="107000"/>
              </a:lnSpc>
              <a:tabLst>
                <a:tab pos="457200" algn="l"/>
              </a:tabLs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ОБЖ</a:t>
            </a:r>
          </a:p>
          <a:p>
            <a:pPr marL="342900" lvl="0" indent="-342900">
              <a:lnSpc>
                <a:spcPct val="107000"/>
              </a:lnSpc>
              <a:tabLst>
                <a:tab pos="457200" algn="l"/>
              </a:tabLs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Иностранный язык</a:t>
            </a:r>
          </a:p>
          <a:p>
            <a:pPr marL="342900" lvl="0" indent="-342900">
              <a:lnSpc>
                <a:spcPct val="107000"/>
              </a:lnSpc>
              <a:tabLst>
                <a:tab pos="457200" algn="l"/>
              </a:tabLs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7.Физическая культура</a:t>
            </a:r>
          </a:p>
          <a:p>
            <a:pPr marL="342900" lvl="0" indent="-342900">
              <a:lnSpc>
                <a:spcPct val="107000"/>
              </a:lnSpc>
              <a:tabLst>
                <a:tab pos="457200" algn="l"/>
              </a:tabLs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Астрономия</a:t>
            </a:r>
          </a:p>
          <a:p>
            <a:pPr marL="320040" lvl="0">
              <a:lnSpc>
                <a:spcPct val="107000"/>
              </a:lnSpc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35760" y="2132856"/>
            <a:ext cx="8064896" cy="427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Включают:  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Профильную направленность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практическую подготовку, 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передовые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технологии преподавания, 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интеграцию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блоком  профессиональной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подготовки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Скорректировать методические подходы в преподавании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v"/>
            </a:pPr>
            <a:r>
              <a:rPr lang="ru-RU" sz="23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Повысить квалификацию преподавателей с учетом профильной направленности  специальности/профессии</a:t>
            </a:r>
          </a:p>
          <a:p>
            <a:pPr>
              <a:lnSpc>
                <a:spcPct val="107000"/>
              </a:lnSpc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70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предмет МАТЕМАТИКА</a:t>
            </a:r>
            <a:br>
              <a:rPr lang="ru-RU" altLang="ru-RU" sz="28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специальность Дизайн (по отраслям), Конструирование, моделирование и технология швейных изделий</a:t>
            </a:r>
            <a:endParaRPr lang="ru-RU" sz="28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331567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Рассчитайте расход колера, идущего на покраску помещения длиной 5 м, шириной 4 м и высотой 3 м, если на окраску 1 м</a:t>
            </a:r>
            <a:r>
              <a:rPr lang="ru-RU" sz="32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требуется 0,2 кг колера ( окна и двери занимают 12% площади поверхности).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684440" cy="4411687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</a:p>
          <a:p>
            <a:pPr fontAlgn="base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Droid Sans Fallback"/>
                <a:cs typeface="Times New Roman" panose="02020603050405020304" pitchFamily="18" charset="0"/>
              </a:rPr>
              <a:t>Сколько брезента необходимо для пошива тента для кузова автомобиля формы прямоугольного параллелепипеда, </a:t>
            </a:r>
            <a:r>
              <a:rPr lang="ru-RU" dirty="0" smtClean="0">
                <a:latin typeface="Times New Roman" panose="02020603050405020304" pitchFamily="18" charset="0"/>
                <a:ea typeface="Droid Sans Fallback"/>
                <a:cs typeface="Times New Roman" panose="02020603050405020304" pitchFamily="18" charset="0"/>
              </a:rPr>
              <a:t>имеющего  </a:t>
            </a:r>
            <a:r>
              <a:rPr lang="ru-RU" dirty="0">
                <a:latin typeface="Times New Roman" panose="02020603050405020304" pitchFamily="18" charset="0"/>
                <a:ea typeface="Droid Sans Fallback"/>
                <a:cs typeface="Times New Roman" panose="02020603050405020304" pitchFamily="18" charset="0"/>
              </a:rPr>
              <a:t>размеры: </a:t>
            </a:r>
            <a:r>
              <a:rPr lang="ru-RU" dirty="0" smtClean="0">
                <a:latin typeface="Times New Roman" panose="02020603050405020304" pitchFamily="18" charset="0"/>
                <a:ea typeface="Droid Sans Fallback"/>
                <a:cs typeface="Times New Roman" panose="02020603050405020304" pitchFamily="18" charset="0"/>
              </a:rPr>
              <a:t>3м </a:t>
            </a:r>
            <a:r>
              <a:rPr lang="ru-RU" dirty="0">
                <a:latin typeface="Times New Roman" panose="02020603050405020304" pitchFamily="18" charset="0"/>
                <a:ea typeface="Droid Sans Fallback"/>
                <a:cs typeface="Times New Roman" panose="02020603050405020304" pitchFamily="18" charset="0"/>
              </a:rPr>
              <a:t>х </a:t>
            </a:r>
            <a:r>
              <a:rPr lang="ru-RU" dirty="0" smtClean="0">
                <a:latin typeface="Times New Roman" panose="02020603050405020304" pitchFamily="18" charset="0"/>
                <a:ea typeface="Droid Sans Fallback"/>
                <a:cs typeface="Times New Roman" panose="02020603050405020304" pitchFamily="18" charset="0"/>
              </a:rPr>
              <a:t>1,50м </a:t>
            </a:r>
            <a:r>
              <a:rPr lang="ru-RU" dirty="0">
                <a:latin typeface="Times New Roman" panose="02020603050405020304" pitchFamily="18" charset="0"/>
                <a:ea typeface="Droid Sans Fallback"/>
                <a:cs typeface="Times New Roman" panose="02020603050405020304" pitchFamily="18" charset="0"/>
              </a:rPr>
              <a:t>х </a:t>
            </a:r>
            <a:r>
              <a:rPr lang="ru-RU" dirty="0" smtClean="0">
                <a:latin typeface="Times New Roman" panose="02020603050405020304" pitchFamily="18" charset="0"/>
                <a:ea typeface="Droid Sans Fallback"/>
                <a:cs typeface="Times New Roman" panose="02020603050405020304" pitchFamily="18" charset="0"/>
              </a:rPr>
              <a:t>0,4 </a:t>
            </a:r>
            <a:r>
              <a:rPr lang="ru-RU" dirty="0">
                <a:latin typeface="Times New Roman" panose="02020603050405020304" pitchFamily="18" charset="0"/>
                <a:ea typeface="Droid Sans Fallback"/>
                <a:cs typeface="Times New Roman" panose="02020603050405020304" pitchFamily="18" charset="0"/>
              </a:rPr>
              <a:t>м?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34212" y="3429000"/>
            <a:ext cx="3886324" cy="2664296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22802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408" y="188641"/>
            <a:ext cx="10659616" cy="244827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alt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altLang="ru-RU" sz="11200" b="1" dirty="0">
                <a:solidFill>
                  <a:srgbClr val="4472C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Учебный предмет МАТЕМАТИКА</a:t>
            </a:r>
            <a:br>
              <a:rPr lang="ru-RU" altLang="ru-RU" sz="11200" b="1" dirty="0">
                <a:solidFill>
                  <a:srgbClr val="4472C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11200" b="1" dirty="0">
                <a:solidFill>
                  <a:srgbClr val="4472C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специальность Поварское и кондитерское </a:t>
            </a:r>
            <a:r>
              <a:rPr lang="ru-RU" altLang="ru-RU" sz="11200" b="1" dirty="0" smtClean="0">
                <a:solidFill>
                  <a:srgbClr val="4472C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дело</a:t>
            </a:r>
          </a:p>
          <a:p>
            <a:pPr marL="0" indent="0">
              <a:buNone/>
            </a:pPr>
            <a:r>
              <a:rPr lang="ru-RU" altLang="ru-RU" sz="9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графику процесса приготовления первого блюда определите:</a:t>
            </a:r>
            <a:br>
              <a:rPr lang="ru-RU" altLang="ru-RU" sz="9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9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время приготовления блюда;</a:t>
            </a:r>
            <a:br>
              <a:rPr lang="ru-RU" altLang="ru-RU" sz="9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9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температуру закипания бульона</a:t>
            </a:r>
            <a:r>
              <a:rPr lang="ru-RU" altLang="ru-RU" sz="9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br>
              <a:rPr lang="ru-RU" altLang="ru-RU" sz="9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9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температуру процесса настоя готового </a:t>
            </a:r>
            <a:r>
              <a:rPr lang="ru-RU" altLang="ru-RU" sz="9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блюда</a:t>
            </a:r>
            <a:br>
              <a:rPr lang="ru-RU" altLang="ru-RU" sz="9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9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время варки  на медленном огне</a:t>
            </a:r>
            <a:r>
              <a:rPr lang="ru-RU" altLang="ru-RU" sz="9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9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4" y="2492896"/>
            <a:ext cx="8208912" cy="3997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76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9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7470</TotalTime>
  <Words>824</Words>
  <Application>Microsoft Office PowerPoint</Application>
  <PresentationFormat>Широкоэкранный</PresentationFormat>
  <Paragraphs>208</Paragraphs>
  <Slides>13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Droid Sans Fallback</vt:lpstr>
      <vt:lpstr>Gilroy</vt:lpstr>
      <vt:lpstr>Times New Roman</vt:lpstr>
      <vt:lpstr>Wingdings</vt:lpstr>
      <vt:lpstr>Тема Office</vt:lpstr>
      <vt:lpstr>1_Тема Office</vt:lpstr>
      <vt:lpstr>8_Тема Office</vt:lpstr>
      <vt:lpstr>9_Тема Office</vt:lpstr>
      <vt:lpstr> </vt:lpstr>
      <vt:lpstr>Подготовка кадров по профессиям и специальностям, востребованным работодателями на рынке труда региона Целевая направленность образовательной деятельности колледжа по типу потенциального работодателя на рынке труда – малый бизнес и сфера услуг   ДОЛЯ СООТВЕТСТВИЯ ОБРАЗОВАТЕЛЬНЫХ ПРОГРАММ КОЛЛЕДЖА ПЕРЕЧНЮ ПРИОРИТЕТНЫХ ОТРАСЛЕЙ, ПЕРЕЧНЮ ТОП-50, ТОП-РЕГИОН СОСТАВЛЯЕТ    - 40% Количество основных образовательных программ  -  25  из перечня ТОП-50, ТОП-Регион  - 10 ЗАДАЧА  актуализациЯ  перечня направлений подготовки (специальностей и профессий  колледжа)    </vt:lpstr>
      <vt:lpstr>Соответствие программ требованиям работодателей</vt:lpstr>
      <vt:lpstr>СОХРАННОСТЬ КОНТИНГЕНТА СТУДЕНТОВ КОЛЛЕДЖА </vt:lpstr>
      <vt:lpstr>Актуализация федеральных государственных образовательных стандартов  по новому макету</vt:lpstr>
      <vt:lpstr>В связи с  утверждением перечней профессий и специальностей  среднего профессионального образования   (приказ Минпросвещения России от 17 мая 2022 года) </vt:lpstr>
      <vt:lpstr>Модификация  общеобразовательной подготовки  преподавание общеобразовательных дисциплин с учетом профессиональной направленности программ СПО </vt:lpstr>
      <vt:lpstr>Учебный предмет МАТЕМАТИКА  специальность Дизайн (по отраслям), Конструирование, моделирование и технология швейных изделий</vt:lpstr>
      <vt:lpstr>Презентация PowerPoint</vt:lpstr>
      <vt:lpstr>Презентация PowerPoint</vt:lpstr>
      <vt:lpstr>Обеспечение информационной безопасности</vt:lpstr>
      <vt:lpstr> Преимущества нового уровня образования «Профессионалитет»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ХТК</dc:creator>
  <cp:lastModifiedBy>IVoronezhskaia</cp:lastModifiedBy>
  <cp:revision>854</cp:revision>
  <cp:lastPrinted>2022-09-12T23:27:56Z</cp:lastPrinted>
  <dcterms:created xsi:type="dcterms:W3CDTF">2017-07-19T03:05:35Z</dcterms:created>
  <dcterms:modified xsi:type="dcterms:W3CDTF">2022-11-11T05:57:16Z</dcterms:modified>
</cp:coreProperties>
</file>