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4" r:id="rId3"/>
    <p:sldMasterId id="2147483757" r:id="rId4"/>
  </p:sldMasterIdLst>
  <p:notesMasterIdLst>
    <p:notesMasterId r:id="rId18"/>
  </p:notesMasterIdLst>
  <p:sldIdLst>
    <p:sldId id="256" r:id="rId5"/>
    <p:sldId id="409" r:id="rId6"/>
    <p:sldId id="401" r:id="rId7"/>
    <p:sldId id="410" r:id="rId8"/>
    <p:sldId id="365" r:id="rId9"/>
    <p:sldId id="418" r:id="rId10"/>
    <p:sldId id="404" r:id="rId11"/>
    <p:sldId id="419" r:id="rId12"/>
    <p:sldId id="406" r:id="rId13"/>
    <p:sldId id="408" r:id="rId14"/>
    <p:sldId id="420" r:id="rId15"/>
    <p:sldId id="414" r:id="rId16"/>
    <p:sldId id="403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4D090E-B89A-4915-A56B-F27ED2AB8DEE}">
          <p14:sldIdLst>
            <p14:sldId id="256"/>
            <p14:sldId id="409"/>
            <p14:sldId id="401"/>
            <p14:sldId id="410"/>
            <p14:sldId id="365"/>
            <p14:sldId id="418"/>
            <p14:sldId id="404"/>
            <p14:sldId id="419"/>
            <p14:sldId id="406"/>
            <p14:sldId id="408"/>
            <p14:sldId id="420"/>
            <p14:sldId id="414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028"/>
    <a:srgbClr val="F7F7F7"/>
    <a:srgbClr val="0000CC"/>
    <a:srgbClr val="00823B"/>
    <a:srgbClr val="345E39"/>
    <a:srgbClr val="002060"/>
    <a:srgbClr val="1F5757"/>
    <a:srgbClr val="8C513E"/>
    <a:srgbClr val="447C4B"/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85155" autoAdjust="0"/>
  </p:normalViewPr>
  <p:slideViewPr>
    <p:cSldViewPr>
      <p:cViewPr varScale="1">
        <p:scale>
          <a:sx n="63" d="100"/>
          <a:sy n="63" d="100"/>
        </p:scale>
        <p:origin x="96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Лист1!$A$2:$A$26</c:f>
              <c:strCache>
                <c:ptCount val="25"/>
                <c:pt idx="0">
                  <c:v>ХТЭТ</c:v>
                </c:pt>
                <c:pt idx="1">
                  <c:v>ХТТБПТ</c:v>
                </c:pt>
                <c:pt idx="2">
                  <c:v>ХПЭТ</c:v>
                </c:pt>
                <c:pt idx="3">
                  <c:v>ХТехничК</c:v>
                </c:pt>
                <c:pt idx="4">
                  <c:v>ХТТТ</c:v>
                </c:pt>
                <c:pt idx="5">
                  <c:v>ХКВТП</c:v>
                </c:pt>
                <c:pt idx="6">
                  <c:v>ХТГИПП</c:v>
                </c:pt>
                <c:pt idx="7">
                  <c:v>ВЛХТ</c:v>
                </c:pt>
                <c:pt idx="8">
                  <c:v>КЛПТ</c:v>
                </c:pt>
                <c:pt idx="9">
                  <c:v>ВМК</c:v>
                </c:pt>
                <c:pt idx="10">
                  <c:v>СПТ</c:v>
                </c:pt>
                <c:pt idx="11">
                  <c:v>ЧГТТ</c:v>
                </c:pt>
                <c:pt idx="12">
                  <c:v>НПГТ</c:v>
                </c:pt>
                <c:pt idx="13">
                  <c:v>КСМТ</c:v>
                </c:pt>
                <c:pt idx="14">
                  <c:v>ГАСКК</c:v>
                </c:pt>
                <c:pt idx="15">
                  <c:v>ККТИС</c:v>
                </c:pt>
                <c:pt idx="16">
                  <c:v>ХКОТСО</c:v>
                </c:pt>
                <c:pt idx="17">
                  <c:v>ХАТ</c:v>
                </c:pt>
                <c:pt idx="18">
                  <c:v>ХАМК</c:v>
                </c:pt>
                <c:pt idx="19">
                  <c:v>СГПТТ</c:v>
                </c:pt>
                <c:pt idx="20">
                  <c:v>КСК</c:v>
                </c:pt>
                <c:pt idx="21">
                  <c:v>ХДСТ</c:v>
                </c:pt>
                <c:pt idx="22">
                  <c:v>АПТ</c:v>
                </c:pt>
                <c:pt idx="23">
                  <c:v>ХТК</c:v>
                </c:pt>
                <c:pt idx="24">
                  <c:v>ХПК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6.9</c:v>
                </c:pt>
                <c:pt idx="14">
                  <c:v>9.09</c:v>
                </c:pt>
                <c:pt idx="15">
                  <c:v>10.71</c:v>
                </c:pt>
                <c:pt idx="16">
                  <c:v>15.15</c:v>
                </c:pt>
                <c:pt idx="17">
                  <c:v>15.79</c:v>
                </c:pt>
                <c:pt idx="18">
                  <c:v>16.670000000000002</c:v>
                </c:pt>
                <c:pt idx="19">
                  <c:v>17.649999999999999</c:v>
                </c:pt>
                <c:pt idx="20">
                  <c:v>21.43</c:v>
                </c:pt>
                <c:pt idx="21">
                  <c:v>23.08</c:v>
                </c:pt>
                <c:pt idx="22">
                  <c:v>23.53</c:v>
                </c:pt>
                <c:pt idx="23">
                  <c:v>36</c:v>
                </c:pt>
                <c:pt idx="24">
                  <c:v>76.92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B8-4CAD-A557-B73C7FDEA5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6958672"/>
        <c:axId val="226953184"/>
      </c:barChart>
      <c:catAx>
        <c:axId val="226958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6953184"/>
        <c:crosses val="autoZero"/>
        <c:auto val="1"/>
        <c:lblAlgn val="ctr"/>
        <c:lblOffset val="100"/>
        <c:noMultiLvlLbl val="0"/>
      </c:catAx>
      <c:valAx>
        <c:axId val="226953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695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961E1-2FAD-47AC-84FF-303F9806ADDB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2D31-41B6-4274-AC73-1EBA797D5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2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2D31-41B6-4274-AC73-1EBA797D5C0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2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2D31-41B6-4274-AC73-1EBA797D5C0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7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766-0345-44D5-BFDD-5CAC1759BB1E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5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C186-5215-4B61-86BA-4791CB697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2FB5-54FE-417F-ACBC-A3CA00C7F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7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C186-5215-4B61-86BA-4791CB697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2FB5-54FE-417F-ACBC-A3CA00C7F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4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C186-5215-4B61-86BA-4791CB697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2FB5-54FE-417F-ACBC-A3CA00C7F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78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C186-5215-4B61-86BA-4791CB697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2FB5-54FE-417F-ACBC-A3CA00C7F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53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C186-5215-4B61-86BA-4791CB697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2FB5-54FE-417F-ACBC-A3CA00C7F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6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C186-5215-4B61-86BA-4791CB697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2FB5-54FE-417F-ACBC-A3CA00C7F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42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C186-5215-4B61-86BA-4791CB697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2FB5-54FE-417F-ACBC-A3CA00C7F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21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C186-5215-4B61-86BA-4791CB697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2FB5-54FE-417F-ACBC-A3CA00C7F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1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C186-5215-4B61-86BA-4791CB697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2FB5-54FE-417F-ACBC-A3CA00C7F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25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C186-5215-4B61-86BA-4791CB697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2FB5-54FE-417F-ACBC-A3CA00C7F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50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C186-5215-4B61-86BA-4791CB697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2FB5-54FE-417F-ACBC-A3CA00C7F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89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07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0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12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3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19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58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3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82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09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45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52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51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6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86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99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01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7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96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3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73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733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3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42DD-3022-4906-8F01-55E8406856C6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776B5-CB03-4A9B-8244-88E30F3E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8C186-5215-4B61-86BA-4791CB697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32FB5-54FE-417F-ACBC-A3CA00C7F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6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5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3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Файлы\Логотип\Логотип ХТ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126" y="0"/>
            <a:ext cx="1930387" cy="152711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5445225"/>
            <a:ext cx="12192000" cy="124073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3200" cap="none" dirty="0">
                <a:ln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cap="none" dirty="0">
                <a:ln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n>
                <a:solidFill>
                  <a:srgbClr val="00B050"/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15480" y="2075839"/>
            <a:ext cx="9433048" cy="3009345"/>
          </a:xfrm>
        </p:spPr>
        <p:txBody>
          <a:bodyPr>
            <a:normAutofit fontScale="40000" lnSpcReduction="20000"/>
          </a:bodyPr>
          <a:lstStyle/>
          <a:p>
            <a:pPr marR="90170" indent="90170" algn="ctr">
              <a:lnSpc>
                <a:spcPct val="107000"/>
              </a:lnSpc>
              <a:spcBef>
                <a:spcPts val="600"/>
              </a:spcBef>
            </a:pPr>
            <a:r>
              <a:rPr lang="ru-RU" sz="11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направления в </a:t>
            </a:r>
          </a:p>
          <a:p>
            <a:pPr marR="90170" indent="90170" algn="ctr">
              <a:lnSpc>
                <a:spcPct val="107000"/>
              </a:lnSpc>
              <a:spcBef>
                <a:spcPts val="600"/>
              </a:spcBef>
            </a:pPr>
            <a:r>
              <a:rPr lang="ru-RU" sz="11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деятельности колледжа </a:t>
            </a:r>
          </a:p>
          <a:p>
            <a:pPr marR="90170" indent="90170" algn="ctr">
              <a:lnSpc>
                <a:spcPct val="107000"/>
              </a:lnSpc>
              <a:spcBef>
                <a:spcPts val="600"/>
              </a:spcBef>
            </a:pPr>
            <a:r>
              <a:rPr lang="ru-RU" sz="11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2022-2023 учебном году</a:t>
            </a:r>
            <a:endParaRPr lang="ru-RU" sz="111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9BBB5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2340" y="1367953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профессиональное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</a:p>
          <a:p>
            <a:pPr lvl="0" algn="ctr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«Хабаровский технологический колледж»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689235"/>
              </p:ext>
            </p:extLst>
          </p:nvPr>
        </p:nvGraphicFramePr>
        <p:xfrm>
          <a:off x="263352" y="188641"/>
          <a:ext cx="11733955" cy="6308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016224"/>
                <a:gridCol w="2639177"/>
                <a:gridCol w="2639177"/>
                <a:gridCol w="2639177"/>
              </a:tblGrid>
              <a:tr h="361306">
                <a:tc rowSpan="2">
                  <a:txBody>
                    <a:bodyPr/>
                    <a:lstStyle/>
                    <a:p>
                      <a:pPr algn="ctr">
                        <a:tabLst>
                          <a:tab pos="1619250" algn="l"/>
                        </a:tabLs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ПРОФЕССИОНАЛЬНО-ОРИЕНТИРОВАННЫЕ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45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29.02.04 Конструирование, моделирование и технология швейных изделий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43.02.13 Технология парикмахерского искусства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43.02.15 Поварское и кондитерское дело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7159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 и мир в годы Первой мировой войны</a:t>
                      </a:r>
                    </a:p>
                    <a:p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«Форма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солдат воюющих стран в годы Первой мировой войны» (конференция)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«Мода на прически 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странах Западной Европы и Российской империи в 1914 – 1918 гг.» (конференция)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«Технология приготовления блюд в условиях полевой кухни в годы Первой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мировой войны»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(конференция)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162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личной безопасности и сохранения здоровья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Практическое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занятие. </a:t>
                      </a:r>
                    </a:p>
                    <a:p>
                      <a:r>
                        <a:rPr lang="ru-RU" sz="1800" b="1" i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</a:t>
                      </a:r>
                      <a:r>
                        <a:rPr lang="ru-RU" sz="1800" b="1" i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навыков безопасного</a:t>
                      </a:r>
                      <a:r>
                        <a:rPr lang="ru-RU" sz="1800" b="1" i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поведения и охраны здоровья на</a:t>
                      </a:r>
                      <a:r>
                        <a:rPr lang="ru-RU" sz="1800" b="1" i="0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рабочем месте д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изайнера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Практическое занятие.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Приобретение навыков безопасного поведения и охраны здоровья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на рабочем месте парикмахера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Практическое занятие.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 навыков безопасного поведения и охраны здоровья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рабочем месте повара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080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Контрольно-измерительные материалы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Экзаменационный материал разработан с учетом контроля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грамотного написания  профессиональных терминов по специальностям/профессиям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26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4400" y="260649"/>
            <a:ext cx="103632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информационной безопасности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68896" y="1124744"/>
            <a:ext cx="11159752" cy="59046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развития навыков цифровой грамотности 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кибербезопасности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сети Интернет  (просветительский проект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Минцифры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«Цифровой Ликбез»)</a:t>
            </a:r>
          </a:p>
          <a:p>
            <a:pPr algn="just"/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учебные дисциплины Информатика, Информационные технологии в профессиональной деятельности введен раздел </a:t>
            </a:r>
          </a:p>
          <a:p>
            <a:pPr algn="l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ликбез                                Использование отечественного ПО</a:t>
            </a:r>
          </a:p>
          <a:p>
            <a:pPr algn="just"/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031373"/>
              </p:ext>
            </p:extLst>
          </p:nvPr>
        </p:nvGraphicFramePr>
        <p:xfrm>
          <a:off x="768896" y="260649"/>
          <a:ext cx="11159751" cy="829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9917"/>
                <a:gridCol w="3719917"/>
                <a:gridCol w="3719917"/>
              </a:tblGrid>
              <a:tr h="8298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900681"/>
              </p:ext>
            </p:extLst>
          </p:nvPr>
        </p:nvGraphicFramePr>
        <p:xfrm>
          <a:off x="551385" y="3284985"/>
          <a:ext cx="11377265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8910"/>
                <a:gridCol w="1209529"/>
                <a:gridCol w="5228826"/>
              </a:tblGrid>
              <a:tr h="331236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1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Gilroy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1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Gilroy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Gilroy"/>
                          <a:ea typeface="+mn-ea"/>
                          <a:cs typeface="+mn-cs"/>
                        </a:rPr>
                        <a:t>Телефонное мошенничество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Gilroy"/>
                          <a:ea typeface="+mn-ea"/>
                          <a:cs typeface="+mn-cs"/>
                        </a:rPr>
                        <a:t>Интернет-мошенничество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Gilroy"/>
                          <a:ea typeface="+mn-ea"/>
                          <a:cs typeface="+mn-cs"/>
                        </a:rPr>
                        <a:t>Кража денежных средств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Gilroy"/>
                          <a:ea typeface="+mn-ea"/>
                          <a:cs typeface="+mn-cs"/>
                        </a:rPr>
                        <a:t>Компьютерные и телефонные вирусы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Gilroy"/>
                          <a:ea typeface="+mn-ea"/>
                          <a:cs typeface="+mn-cs"/>
                        </a:rPr>
                        <a:t>Эффективная работа с информацией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Gilroy"/>
                          <a:ea typeface="+mn-ea"/>
                          <a:cs typeface="+mn-cs"/>
                        </a:rPr>
                        <a:t>Использование достоверных источников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700" spc="-25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100" spc="-25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spc="-25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700" spc="-25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700" spc="-25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образовательном процессе: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spc="-25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700" spc="-25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Сферум</a:t>
                      </a:r>
                      <a:r>
                        <a:rPr lang="ru-RU" sz="1700" spc="-25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endParaRPr lang="ru-RU" sz="17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spc="-25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VK Звонки;</a:t>
                      </a:r>
                      <a:endParaRPr lang="ru-RU" sz="17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spc="-25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Яндекс Телемост;</a:t>
                      </a:r>
                      <a:endParaRPr lang="ru-RU" sz="17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spc="-25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VKВидео</a:t>
                      </a:r>
                      <a:r>
                        <a:rPr lang="ru-RU" sz="1700" spc="-25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endParaRPr lang="ru-RU" sz="17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spc="-25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RuTube</a:t>
                      </a:r>
                      <a:r>
                        <a:rPr lang="ru-RU" sz="1700" spc="-25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endParaRPr lang="ru-RU" sz="17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spc="-25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VKКлипы</a:t>
                      </a:r>
                      <a:r>
                        <a:rPr lang="ru-RU" sz="1700" spc="-25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endParaRPr lang="ru-RU" sz="17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spc="-25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ВКонтакте</a:t>
                      </a:r>
                      <a:r>
                        <a:rPr lang="ru-RU" sz="1700" spc="-25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endParaRPr lang="ru-RU" sz="17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Облако Mail.ru;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Яндекс 360.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8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1665296" cy="86921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уровня образования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Профессионалитет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129859"/>
            <a:ext cx="11233248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Профессионалитет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новый уровень среднего профессионального образования с активным участием предприятий – работодателей в образовательном процессе.</a:t>
            </a:r>
          </a:p>
          <a:p>
            <a:pPr marL="342900" lvl="0" indent="-342900" algn="just" defTabSz="60958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специальность/профессия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в короткий срок</a:t>
            </a:r>
          </a:p>
          <a:p>
            <a:pPr marL="342900" lvl="0" indent="-342900" algn="just" defTabSz="60958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Учеба по-новому – с упором на практику и IT</a:t>
            </a:r>
          </a:p>
          <a:p>
            <a:pPr marL="342900" lvl="0" indent="-342900" algn="just" defTabSz="60958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мастерские и высокотехнологичное оборудование</a:t>
            </a:r>
          </a:p>
          <a:p>
            <a:pPr marL="342900" lvl="0" indent="-342900" algn="just" defTabSz="60958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 и трудоустройство в 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 отраслевых компаниях 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</a:p>
          <a:p>
            <a:pPr marL="342900" lvl="0" indent="-342900" algn="just" defTabSz="60958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Компетентные преподаватели с практическим 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опытом работы</a:t>
            </a:r>
            <a:endParaRPr lang="ru-RU" sz="20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60958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обучения, разработанные совместно с 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работодателями</a:t>
            </a:r>
          </a:p>
          <a:p>
            <a:pPr lvl="0" algn="just" defTabSz="609585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программа создана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defTabSz="60958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выпускников 9-11 классов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0" lvl="0" indent="-180970" algn="just" defTabSz="60958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392" t="15522" r="18508" b="16744"/>
          <a:stretch/>
        </p:blipFill>
        <p:spPr>
          <a:xfrm>
            <a:off x="7824192" y="4439541"/>
            <a:ext cx="4176464" cy="215770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343472" y="5373217"/>
            <a:ext cx="5544616" cy="949041"/>
            <a:chOff x="264516" y="4179682"/>
            <a:chExt cx="2575801" cy="71217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33911" y="4197519"/>
              <a:ext cx="1806406" cy="277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Легкая </a:t>
              </a:r>
              <a:r>
                <a:rPr lang="ru-RU" alt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промышленность  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/>
            <a:srcRect l="61103" t="65616" r="34170" b="25054"/>
            <a:stretch/>
          </p:blipFill>
          <p:spPr>
            <a:xfrm>
              <a:off x="264516" y="4179682"/>
              <a:ext cx="628651" cy="55007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l="61103" t="65616" r="34170" b="25054"/>
            <a:stretch/>
          </p:blipFill>
          <p:spPr>
            <a:xfrm>
              <a:off x="264516" y="4184094"/>
              <a:ext cx="628651" cy="55007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l="61103" t="65616" r="34170" b="25054"/>
            <a:stretch/>
          </p:blipFill>
          <p:spPr>
            <a:xfrm>
              <a:off x="331420" y="4179682"/>
              <a:ext cx="869750" cy="712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326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/>
          <a:srcRect t="9144"/>
          <a:stretch/>
        </p:blipFill>
        <p:spPr>
          <a:xfrm>
            <a:off x="1096430" y="857384"/>
            <a:ext cx="10184146" cy="4603617"/>
          </a:xfrm>
          <a:prstGeom prst="rect">
            <a:avLst/>
          </a:prstGeom>
        </p:spPr>
      </p:pic>
      <p:sp>
        <p:nvSpPr>
          <p:cNvPr id="2" name="object 5"/>
          <p:cNvSpPr txBox="1"/>
          <p:nvPr/>
        </p:nvSpPr>
        <p:spPr>
          <a:xfrm>
            <a:off x="1271464" y="363389"/>
            <a:ext cx="9856427" cy="396520"/>
          </a:xfrm>
          <a:prstGeom prst="rect">
            <a:avLst/>
          </a:prstGeom>
        </p:spPr>
        <p:txBody>
          <a:bodyPr vert="horz" wrap="square" lIns="0" tIns="21591" rIns="0" bIns="0" rtlCol="0" anchor="ctr">
            <a:spAutoFit/>
          </a:bodyPr>
          <a:lstStyle/>
          <a:p>
            <a:pPr marL="12700" marR="5080" algn="ctr" defTabSz="609585">
              <a:lnSpc>
                <a:spcPct val="110000"/>
              </a:lnSpc>
              <a:spcBef>
                <a:spcPts val="169"/>
              </a:spcBef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Профессионалитет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Хабаровском крае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358" y="3741655"/>
            <a:ext cx="196367" cy="18669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6918" y="3914197"/>
            <a:ext cx="196367" cy="18669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0550" y="3859985"/>
            <a:ext cx="196367" cy="18669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8241574" y="6461585"/>
            <a:ext cx="2142311" cy="320219"/>
            <a:chOff x="5038180" y="4846186"/>
            <a:chExt cx="1606733" cy="240164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38180" y="4846186"/>
              <a:ext cx="244511" cy="232469"/>
            </a:xfrm>
            <a:prstGeom prst="rect">
              <a:avLst/>
            </a:prstGeom>
          </p:spPr>
        </p:pic>
        <p:sp>
          <p:nvSpPr>
            <p:cNvPr id="46" name="object 5"/>
            <p:cNvSpPr txBox="1"/>
            <p:nvPr/>
          </p:nvSpPr>
          <p:spPr>
            <a:xfrm>
              <a:off x="5339302" y="4866866"/>
              <a:ext cx="1305611" cy="219484"/>
            </a:xfrm>
            <a:prstGeom prst="rect">
              <a:avLst/>
            </a:prstGeom>
          </p:spPr>
          <p:txBody>
            <a:bodyPr vert="horz" wrap="square" lIns="0" tIns="21591" rIns="0" bIns="0" rtlCol="0" anchor="ctr">
              <a:spAutoFit/>
            </a:bodyPr>
            <a:lstStyle/>
            <a:p>
              <a:pPr marL="12700" marR="5080" defTabSz="609585">
                <a:lnSpc>
                  <a:spcPct val="110000"/>
                </a:lnSpc>
                <a:spcBef>
                  <a:spcPts val="169"/>
                </a:spcBef>
              </a:pP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Машиностроение</a:t>
              </a:r>
              <a:endPara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839201" y="4481272"/>
            <a:ext cx="2132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ХАБАРОВСК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62928" y="3489121"/>
            <a:ext cx="2031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КОМСОМОЛЬСК-НА-АМУРЕ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89918" y="3501542"/>
            <a:ext cx="1737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96430" y="3620145"/>
            <a:ext cx="7539572" cy="481476"/>
            <a:chOff x="126075" y="2954614"/>
            <a:chExt cx="5213227" cy="233035"/>
          </a:xfrm>
        </p:grpSpPr>
        <p:sp>
          <p:nvSpPr>
            <p:cNvPr id="31" name="object 38"/>
            <p:cNvSpPr txBox="1"/>
            <p:nvPr/>
          </p:nvSpPr>
          <p:spPr>
            <a:xfrm>
              <a:off x="145192" y="2954614"/>
              <a:ext cx="3906164" cy="13888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defTabSz="609585">
                <a:lnSpc>
                  <a:spcPct val="80000"/>
                </a:lnSpc>
              </a:pPr>
              <a:r>
                <a:rPr lang="ru-RU" sz="14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ПРЕДПРИЯТИЕ — УЧАСТНИК ПРОЕКТА</a:t>
              </a:r>
            </a:p>
          </p:txBody>
        </p:sp>
        <p:sp>
          <p:nvSpPr>
            <p:cNvPr id="35" name="object 38"/>
            <p:cNvSpPr txBox="1"/>
            <p:nvPr/>
          </p:nvSpPr>
          <p:spPr>
            <a:xfrm>
              <a:off x="126075" y="3077167"/>
              <a:ext cx="5213227" cy="11048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21749" marR="5080" indent="-285750" defTabSz="609585">
                <a:buFont typeface="Wingdings" panose="05000000000000000000" pitchFamily="2" charset="2"/>
                <a:buChar char="q"/>
              </a:pPr>
              <a:r>
                <a:rPr lang="ru-RU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ПАО «ОАК» – Комсомольский-на-амуре авиационный завод им. Ю.А. Гагарина</a:t>
              </a:r>
            </a:p>
          </p:txBody>
        </p:sp>
      </p:grp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02163"/>
              </p:ext>
            </p:extLst>
          </p:nvPr>
        </p:nvGraphicFramePr>
        <p:xfrm>
          <a:off x="1096430" y="851925"/>
          <a:ext cx="6799770" cy="2761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7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19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137"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70"/>
                        </a:spcBef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ФЛАГМАНЫ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5080" algn="ctr" defTabSz="914400" rtl="0" eaLnBrk="1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Машиностроение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707"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70"/>
                        </a:spcBef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КОЛЛЕДЖИ, ед.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508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170"/>
                        </a:spcBef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707"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70"/>
                        </a:spcBef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ВУЗЫ, ед.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508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170"/>
                        </a:spcBef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707"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70"/>
                        </a:spcBef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ПРЕДПРИЯТИЯ, ед.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508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170"/>
                        </a:spcBef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6997"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70"/>
                        </a:spcBef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КОНТИНГЕНТ</a:t>
                      </a:r>
                      <a:r>
                        <a:rPr lang="ru-RU" sz="2000" b="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(ОБЩИЙ В КЛАСТЕРЕ)</a:t>
                      </a:r>
                      <a:endParaRPr lang="ru-RU" sz="2000" b="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508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170"/>
                        </a:spcBef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1253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endParaRPr lang="ru-RU" sz="16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700" marR="508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170"/>
                        </a:spcBef>
                      </a:pPr>
                      <a:endParaRPr lang="ru-RU" sz="16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8502762" y="5787479"/>
            <a:ext cx="216523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defTabSz="609585">
              <a:lnSpc>
                <a:spcPct val="80000"/>
              </a:lnSpc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КГБ ПОУ «Амурский политехнический техникум"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587813" y="5796915"/>
            <a:ext cx="2679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defTabSz="609585">
              <a:lnSpc>
                <a:spcPct val="80000"/>
              </a:lnSpc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КГБ ПОУ «Комсомольский-на-Амуре судомеханический техникум им. Героя Советского Союза В.В. Орехова»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309192" y="5787479"/>
            <a:ext cx="2396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defTabSz="609585">
              <a:lnSpc>
                <a:spcPct val="80000"/>
              </a:lnSpc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КГБ ПОУ «Хабаровский техникум техносферной безопасности и промышленных технологий»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686602" y="5813792"/>
            <a:ext cx="205099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80000"/>
              </a:lnSpc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КГБ ПОУ «Хабаровский автомеханический колледж»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096430" y="4205773"/>
            <a:ext cx="9752097" cy="789363"/>
            <a:chOff x="47861" y="3333750"/>
            <a:chExt cx="5153978" cy="52205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7861" y="3333750"/>
              <a:ext cx="1593706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 marR="5080" defTabSz="609585"/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ОПОРНЫЙ КОЛЛЕДЖ</a:t>
              </a:r>
            </a:p>
          </p:txBody>
        </p:sp>
        <p:sp>
          <p:nvSpPr>
            <p:cNvPr id="43" name="object 38"/>
            <p:cNvSpPr txBox="1"/>
            <p:nvPr/>
          </p:nvSpPr>
          <p:spPr>
            <a:xfrm>
              <a:off x="47861" y="3562350"/>
              <a:ext cx="5153978" cy="29345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21749" marR="5080" indent="-285750" algn="just" defTabSz="609585">
                <a:buFont typeface="Wingdings" panose="05000000000000000000" pitchFamily="2" charset="2"/>
                <a:buChar char="q"/>
              </a:pPr>
              <a:r>
                <a:rPr lang="ru-RU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КГА ПОУ «Губернаторский авиастроительный колледж</a:t>
              </a:r>
            </a:p>
            <a:p>
              <a:pPr marL="35999" marR="5080" algn="just" defTabSz="609585"/>
              <a:r>
                <a:rPr lang="ru-RU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г. Комсомольска-на-Амуре (межрегиональный центр компетенций)»</a:t>
              </a: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199457" y="5122446"/>
            <a:ext cx="5647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СЕТИ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524000" y="5470335"/>
            <a:ext cx="662940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13" marR="5080" defTabSz="609585">
              <a:lnSpc>
                <a:spcPct val="80000"/>
              </a:lnSpc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ВО «Комсомольский-на-Амуре государственный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val="39448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124744"/>
            <a:ext cx="11089232" cy="5400600"/>
          </a:xfrm>
        </p:spPr>
        <p:txBody>
          <a:bodyPr>
            <a:normAutofit fontScale="90000"/>
          </a:bodyPr>
          <a:lstStyle/>
          <a:p>
            <a:pPr marL="90170" algn="ctr">
              <a:lnSpc>
                <a:spcPct val="115000"/>
              </a:lnSpc>
              <a:spcAft>
                <a:spcPts val="0"/>
              </a:spcAft>
            </a:pPr>
            <a:r>
              <a:rPr lang="ru-RU" sz="27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кадров по профессиям и специальностям, востребованным работодателями на рынке труда </a:t>
            </a:r>
            <a:r>
              <a:rPr lang="ru-RU" sz="27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br>
              <a:rPr lang="ru-RU" sz="27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направленность </a:t>
            </a:r>
            <a:r>
              <a:rPr lang="ru-RU" sz="20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колледжа по типу потенциального работодателя на рынке труда </a:t>
            </a:r>
            <a:r>
              <a:rPr lang="ru-RU" sz="2000" cap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700" cap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малый бизнес и сфера услуг </a:t>
            </a:r>
            <a:r>
              <a:rPr lang="ru-RU" sz="27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ДОЛЯ </a:t>
            </a:r>
            <a:r>
              <a:rPr lang="ru-RU" sz="2000" cap="none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СООТВЕТСТВИЯ ОБРАЗОВАТЕЛЬНЫХ ПРОГРАММ КОЛЛЕДЖА ПЕРЕЧНЮ ПРИОРИТЕТНЫХ ОТРАСЛЕЙ, ПЕРЕЧНЮ ТОП-50, ТОП-РЕГИОН СОСТАВЛЯЕТ    </a:t>
            </a:r>
            <a:r>
              <a:rPr lang="ru-RU" sz="3100" cap="none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- 40%</a:t>
            </a:r>
            <a:r>
              <a:rPr lang="ru-RU" sz="2000" cap="none" dirty="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основных образовательных программ  -  </a:t>
            </a:r>
            <a:r>
              <a:rPr lang="ru-RU" sz="31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из перечня ТОП-50, ТОП-Регион  - </a:t>
            </a:r>
            <a:r>
              <a:rPr lang="ru-RU" sz="31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cap="none" dirty="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ЗАДАЧА </a:t>
            </a:r>
            <a:r>
              <a:rPr lang="ru-RU" sz="2000" cap="none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актуализациЯ</a:t>
            </a: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перечня направлений </a:t>
            </a: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подготовки (специальностей и профессий  колледжа)</a:t>
            </a:r>
            <a:r>
              <a:rPr lang="en-US" sz="2700" b="0" cap="none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/>
            </a:r>
            <a:br>
              <a:rPr lang="en-US" sz="2700" b="0" cap="none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</a:br>
            <a:r>
              <a:rPr lang="ru-RU" sz="3100" b="0" cap="none" dirty="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/>
            </a:r>
            <a:br>
              <a:rPr lang="ru-RU" sz="3100" b="0" cap="none" dirty="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</a:br>
            <a:r>
              <a:rPr lang="ru-RU" sz="2000" b="0" cap="none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/>
            </a:r>
            <a:br>
              <a:rPr lang="ru-RU" sz="2000" b="0" cap="none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</a:br>
            <a:r>
              <a:rPr lang="ru-RU" sz="2000" b="0" cap="none" dirty="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/>
            </a:r>
            <a:br>
              <a:rPr lang="ru-RU" sz="2000" b="0" cap="none" dirty="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</a:br>
            <a:endParaRPr lang="ru-RU" sz="2000" b="0" cap="none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376" y="188641"/>
            <a:ext cx="11425948" cy="936104"/>
          </a:xfrm>
        </p:spPr>
        <p:txBody>
          <a:bodyPr>
            <a:noAutofit/>
          </a:bodyPr>
          <a:lstStyle/>
          <a:p>
            <a:endParaRPr lang="ru-RU" sz="3200" dirty="0" smtClean="0"/>
          </a:p>
          <a:p>
            <a:endParaRPr lang="ru-RU" sz="3200" dirty="0" smtClean="0"/>
          </a:p>
          <a:p>
            <a:pPr algn="ctr"/>
            <a:endParaRPr lang="ru-RU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для достижения высокого уровня синхронизации</a:t>
            </a:r>
            <a:endParaRPr lang="ru-RU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5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675" y="242469"/>
            <a:ext cx="11576649" cy="5885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программ требованиям работодателей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674" y="1635596"/>
            <a:ext cx="4298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675" y="2996953"/>
            <a:ext cx="44684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и разработка программ с участием предприятий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аккредитации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программ у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общественно-профессиональных организаций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КГА ПОУ ХТК имеет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профессионально-общественную аккредитацию по: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специальностям,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профессиям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9" y="2236506"/>
            <a:ext cx="436879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2011" y="1635596"/>
            <a:ext cx="38574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наибольшей долей образовательных программ, обновленных с участием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общественно-профессиональных организаций и/или работодателя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965939" y="1253388"/>
            <a:ext cx="0" cy="5083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5052922" y="2796700"/>
          <a:ext cx="3677729" cy="39369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3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3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28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Тюменская область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8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8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Костромская область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4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Рязанская область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8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Мордовия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8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Камчатский край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8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Ненецкий АО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140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Чеченская Республика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140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Краснодарский край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99,9%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8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Хабаровский край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99,2%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128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Ямало-Ненецкий АО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98,9%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/>
          </p:nvPr>
        </p:nvGraphicFramePr>
        <p:xfrm>
          <a:off x="8879457" y="1395249"/>
          <a:ext cx="3312543" cy="531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124091" y="1025917"/>
            <a:ext cx="162176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РЕГИОНЫ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51984" y="1051170"/>
            <a:ext cx="2967487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ПОДВЕДОМСТВЕННЫЕ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960634" y="6450651"/>
            <a:ext cx="2058837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СПО-мониторинг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674" y="1025917"/>
            <a:ext cx="4485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обеспечение адаптивности  образовательных программ к запросам экономики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97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10515973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СОХРАННОСТЬ КОНТИНГЕНТА СТУДЕНТОВ КОЛЛЕДЖА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1942925"/>
              </p:ext>
            </p:extLst>
          </p:nvPr>
        </p:nvGraphicFramePr>
        <p:xfrm>
          <a:off x="839416" y="1268759"/>
          <a:ext cx="10801200" cy="5295900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2808312"/>
                <a:gridCol w="2952328"/>
                <a:gridCol w="3312368"/>
              </a:tblGrid>
              <a:tr h="1101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ПРИЕМ, </a:t>
                      </a:r>
                      <a:endParaRPr lang="ru-RU" sz="2800" b="1" dirty="0" smtClean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ru-RU" sz="2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0" marR="595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ОТЧИСЛЕНИЕ, чел.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0" marR="595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ПОТЕРИ ОТ ПРИЕМА, %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0" marR="5957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875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</a:t>
                      </a:r>
                    </a:p>
                  </a:txBody>
                  <a:tcPr marL="59570" marR="5957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</a:t>
                      </a:r>
                    </a:p>
                  </a:txBody>
                  <a:tcPr marL="59570" marR="5957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59,3%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875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</a:t>
                      </a:r>
                    </a:p>
                  </a:txBody>
                  <a:tcPr marL="59570" marR="5957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</a:txBody>
                  <a:tcPr marL="59570" marR="5957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59,7%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425</a:t>
                      </a:r>
                    </a:p>
                  </a:txBody>
                  <a:tcPr marL="59570" marR="5957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01.09.2022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9570" marR="5957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46,4%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875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425</a:t>
                      </a:r>
                    </a:p>
                  </a:txBody>
                  <a:tcPr marL="59570" marR="5957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 по сохранению контингента студентов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70" marR="5957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7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7" y="188640"/>
            <a:ext cx="11449271" cy="57606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Актуализация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федеральных государственных образовательных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стандартов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новому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макету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23758"/>
              </p:ext>
            </p:extLst>
          </p:nvPr>
        </p:nvGraphicFramePr>
        <p:xfrm>
          <a:off x="479377" y="1052737"/>
          <a:ext cx="11449272" cy="5544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48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20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9738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 01.09.2022  утверждено 42 ФГОС СПО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3713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29.02.10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Конструирование, моделирование и технология изготовления  изделий легкой промышленности </a:t>
                      </a:r>
                    </a:p>
                    <a:p>
                      <a:pPr algn="just"/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(по видам) 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1660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</a:t>
                      </a:r>
                      <a:r>
                        <a:rPr lang="ru-RU" sz="2400" b="1" dirty="0" smtClean="0">
                          <a:solidFill>
                            <a:srgbClr val="1660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1660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 01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1660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1660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ФГОС</a:t>
                      </a:r>
                      <a:r>
                        <a:rPr lang="ru-RU" sz="2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</a:rPr>
                        <a:t>п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редусматривает: 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широкой квалификации (узкая квалификация (направленность) – устанавливается в образовательной программе) 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структуры программы (социально-гуманитарный цикл вместо циклов ОГСЭ и ЕН) 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сжатие сроков обучения 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цифрового модуля по всем профессиям и специальностям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основ бережливого производства, финансовой грамотности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уход от закрепления во ФГОС перечня рабочих профессий и служащих, по которым можно пройти профессиональное обучение в рамках СПО</a:t>
                      </a:r>
                      <a:endParaRPr lang="ru-RU" sz="2000" b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1164">
                <a:tc>
                  <a:txBody>
                    <a:bodyPr/>
                    <a:lstStyle/>
                    <a:p>
                      <a:pPr marL="457200" lvl="0" indent="4508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54.02.01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 (по отраслям) </a:t>
                      </a:r>
                      <a:endParaRPr lang="ru-RU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3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4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связи с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утверждением перечней профессий и специальностей  среднего профессионального образования  </a:t>
            </a:r>
            <a:b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17 мая 2022 года) 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244249"/>
              </p:ext>
            </p:extLst>
          </p:nvPr>
        </p:nvGraphicFramePr>
        <p:xfrm>
          <a:off x="695400" y="1700808"/>
          <a:ext cx="11089232" cy="4696206"/>
        </p:xfrm>
        <a:graphic>
          <a:graphicData uri="http://schemas.openxmlformats.org/drawingml/2006/table">
            <a:tbl>
              <a:tblPr/>
              <a:tblGrid>
                <a:gridCol w="11089232"/>
              </a:tblGrid>
              <a:tr h="45365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Интеграция профессий и специальностей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i="1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43.02.16 </a:t>
                      </a: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 и </a:t>
                      </a: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гостеприимство – специалист по туризму и гостеприимству                                          (</a:t>
                      </a:r>
                      <a:r>
                        <a:rPr lang="ru-RU" sz="2800" b="1" i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 и Гостиничное дело</a:t>
                      </a: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43.02.17 Технологии индустрии </a:t>
                      </a: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красоты   -  специалист индустрии красоты   </a:t>
                      </a:r>
                      <a:r>
                        <a:rPr lang="ru-RU" sz="2800" b="1" i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(Технология парикмахерского искусства и Технология эстетических услуг)</a:t>
                      </a:r>
                      <a:endParaRPr lang="ru-RU" sz="28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55.02.02 Анимация и анимационное кино (по видам</a:t>
                      </a: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28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 специалист по анимации и анимационному кино  </a:t>
                      </a:r>
                      <a:endParaRPr lang="ru-RU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7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737304" cy="1584176"/>
          </a:xfrm>
        </p:spPr>
        <p:txBody>
          <a:bodyPr anchor="ctr"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  общеобразовательной подготовки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преподавание общеобразовательных дисциплин с учетом профессиональной направленности программ СПО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27232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5400" y="1484784"/>
            <a:ext cx="10873208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Качественно новые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рабочие программы по 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  учебным 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</a:p>
          <a:p>
            <a:pPr lvl="0">
              <a:lnSpc>
                <a:spcPct val="107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352" y="2636912"/>
            <a:ext cx="1144927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tabLst>
                <a:tab pos="457200" algn="l"/>
              </a:tabLst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Русский язык</a:t>
            </a:r>
          </a:p>
          <a:p>
            <a:pPr marL="342900" lvl="0" indent="-342900">
              <a:lnSpc>
                <a:spcPct val="107000"/>
              </a:lnSpc>
              <a:tabLst>
                <a:tab pos="457200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Литература</a:t>
            </a:r>
          </a:p>
          <a:p>
            <a:pPr marL="342900" lvl="0" indent="-342900">
              <a:lnSpc>
                <a:spcPct val="107000"/>
              </a:lnSpc>
              <a:tabLst>
                <a:tab pos="457200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Математика</a:t>
            </a:r>
          </a:p>
          <a:p>
            <a:pPr marL="342900" lvl="0" indent="-342900">
              <a:lnSpc>
                <a:spcPct val="107000"/>
              </a:lnSpc>
              <a:tabLst>
                <a:tab pos="457200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История</a:t>
            </a:r>
          </a:p>
          <a:p>
            <a:pPr marL="342900" lvl="0" indent="-342900">
              <a:lnSpc>
                <a:spcPct val="107000"/>
              </a:lnSpc>
              <a:tabLst>
                <a:tab pos="457200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ОБЖ</a:t>
            </a:r>
          </a:p>
          <a:p>
            <a:pPr marL="342900" lvl="0" indent="-342900">
              <a:lnSpc>
                <a:spcPct val="107000"/>
              </a:lnSpc>
              <a:tabLst>
                <a:tab pos="457200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Иностранный язык</a:t>
            </a:r>
          </a:p>
          <a:p>
            <a:pPr marL="342900" lvl="0" indent="-342900">
              <a:lnSpc>
                <a:spcPct val="107000"/>
              </a:lnSpc>
              <a:tabLst>
                <a:tab pos="457200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7.Физическая культура</a:t>
            </a:r>
          </a:p>
          <a:p>
            <a:pPr marL="342900" lvl="0" indent="-342900">
              <a:lnSpc>
                <a:spcPct val="107000"/>
              </a:lnSpc>
              <a:tabLst>
                <a:tab pos="457200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Астрономия</a:t>
            </a:r>
          </a:p>
          <a:p>
            <a:pPr marL="320040" lvl="0">
              <a:lnSpc>
                <a:spcPct val="107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5760" y="2132856"/>
            <a:ext cx="8064896" cy="427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Включают: 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Профильную направленность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практическую подготовку,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передовые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 преподавания,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интеграцию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блоком  профессиональной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подготовки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Скорректировать методические подходы в преподавании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 квалификацию преподавателей с учетом профильной направленности  специальности/профессии</a:t>
            </a:r>
          </a:p>
          <a:p>
            <a:pPr>
              <a:lnSpc>
                <a:spcPct val="107000"/>
              </a:lnSpc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предмет МАТЕМАТИКА</a:t>
            </a:r>
            <a:br>
              <a:rPr lang="ru-RU" altLang="ru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специальность Дизайн (по отраслям), Конструирование, моделирование и технология швейных изделий</a:t>
            </a:r>
            <a:endParaRPr lang="ru-RU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3156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Рассчитайте расход колера, идущего на покраску помещения длиной 5 м, шириной 4 м и высотой 3 м, если на окраску 1 м</a:t>
            </a:r>
            <a:r>
              <a:rPr lang="ru-RU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требуется 0,2 кг колера ( окна и двери занимают 12% площади поверхности).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84440" cy="44116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  <a:p>
            <a:pPr fontAlgn="base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Сколько брезента необходимо для пошива тента для кузова автомобиля формы прямоугольного параллелепипеда, </a:t>
            </a:r>
            <a:r>
              <a:rPr lang="ru-RU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имеющего  </a:t>
            </a:r>
            <a:r>
              <a:rPr lang="ru-RU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размеры: </a:t>
            </a:r>
            <a:r>
              <a:rPr lang="ru-RU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3м </a:t>
            </a:r>
            <a:r>
              <a:rPr lang="ru-RU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х </a:t>
            </a:r>
            <a:r>
              <a:rPr lang="ru-RU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1,50м </a:t>
            </a:r>
            <a:r>
              <a:rPr lang="ru-RU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х </a:t>
            </a:r>
            <a:r>
              <a:rPr lang="ru-RU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0,4 </a:t>
            </a:r>
            <a:r>
              <a:rPr lang="ru-RU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м?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4212" y="3429000"/>
            <a:ext cx="3886324" cy="266429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280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8" y="188641"/>
            <a:ext cx="10659616" cy="24482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alt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11200" b="1" dirty="0">
                <a:solidFill>
                  <a:srgbClr val="4472C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Учебный предмет МАТЕМАТИКА</a:t>
            </a:r>
            <a:br>
              <a:rPr lang="ru-RU" altLang="ru-RU" sz="11200" b="1" dirty="0">
                <a:solidFill>
                  <a:srgbClr val="4472C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11200" b="1" dirty="0">
                <a:solidFill>
                  <a:srgbClr val="4472C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специальность Поварское и кондитерское </a:t>
            </a:r>
            <a:r>
              <a:rPr lang="ru-RU" altLang="ru-RU" sz="11200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дело</a:t>
            </a:r>
          </a:p>
          <a:p>
            <a:pPr marL="0" indent="0">
              <a:buNone/>
            </a:pPr>
            <a:r>
              <a:rPr lang="ru-RU" altLang="ru-RU" sz="9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графику процесса приготовления первого блюда определите:</a:t>
            </a:r>
            <a:br>
              <a:rPr lang="ru-RU" altLang="ru-RU" sz="9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9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время приготовления блюда;</a:t>
            </a:r>
            <a:br>
              <a:rPr lang="ru-RU" altLang="ru-RU" sz="9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9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температуру закипания бульона</a:t>
            </a:r>
            <a:r>
              <a:rPr lang="ru-RU" altLang="ru-RU" sz="9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altLang="ru-RU" sz="9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9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температуру процесса настоя готового </a:t>
            </a:r>
            <a:r>
              <a:rPr lang="ru-RU" altLang="ru-RU" sz="9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блюда</a:t>
            </a:r>
            <a:br>
              <a:rPr lang="ru-RU" altLang="ru-RU" sz="9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9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время варки  на медленном огне</a:t>
            </a:r>
            <a:r>
              <a:rPr lang="ru-RU" altLang="ru-RU" sz="9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2492896"/>
            <a:ext cx="8208912" cy="399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7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7470</TotalTime>
  <Words>824</Words>
  <Application>Microsoft Office PowerPoint</Application>
  <PresentationFormat>Широкоэкранный</PresentationFormat>
  <Paragraphs>208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Droid Sans Fallback</vt:lpstr>
      <vt:lpstr>Gilroy</vt:lpstr>
      <vt:lpstr>Times New Roman</vt:lpstr>
      <vt:lpstr>Wingdings</vt:lpstr>
      <vt:lpstr>Тема Office</vt:lpstr>
      <vt:lpstr>1_Тема Office</vt:lpstr>
      <vt:lpstr>8_Тема Office</vt:lpstr>
      <vt:lpstr>9_Тема Office</vt:lpstr>
      <vt:lpstr> </vt:lpstr>
      <vt:lpstr>Подготовка кадров по профессиям и специальностям, востребованным работодателями на рынке труда региона Целевая направленность образовательной деятельности колледжа по типу потенциального работодателя на рынке труда – малый бизнес и сфера услуг   ДОЛЯ СООТВЕТСТВИЯ ОБРАЗОВАТЕЛЬНЫХ ПРОГРАММ КОЛЛЕДЖА ПЕРЕЧНЮ ПРИОРИТЕТНЫХ ОТРАСЛЕЙ, ПЕРЕЧНЮ ТОП-50, ТОП-РЕГИОН СОСТАВЛЯЕТ    - 40% Количество основных образовательных программ  -  25  из перечня ТОП-50, ТОП-Регион  - 10 ЗАДАЧА  актуализациЯ  перечня направлений подготовки (специальностей и профессий  колледжа)    </vt:lpstr>
      <vt:lpstr>Соответствие программ требованиям работодателей</vt:lpstr>
      <vt:lpstr>СОХРАННОСТЬ КОНТИНГЕНТА СТУДЕНТОВ КОЛЛЕДЖА </vt:lpstr>
      <vt:lpstr>Актуализация федеральных государственных образовательных стандартов  по новому макету</vt:lpstr>
      <vt:lpstr>В связи с  утверждением перечней профессий и специальностей  среднего профессионального образования   (приказ Минпросвещения России от 17 мая 2022 года) </vt:lpstr>
      <vt:lpstr>Модификация  общеобразовательной подготовки  преподавание общеобразовательных дисциплин с учетом профессиональной направленности программ СПО </vt:lpstr>
      <vt:lpstr>Учебный предмет МАТЕМАТИКА  специальность Дизайн (по отраслям), Конструирование, моделирование и технология швейных изделий</vt:lpstr>
      <vt:lpstr>Презентация PowerPoint</vt:lpstr>
      <vt:lpstr>Презентация PowerPoint</vt:lpstr>
      <vt:lpstr>Обеспечение информационной безопасности</vt:lpstr>
      <vt:lpstr> Преимущества нового уровня образования «Профессионалитет»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ХТК</dc:creator>
  <cp:lastModifiedBy>IVoronezhskaia</cp:lastModifiedBy>
  <cp:revision>854</cp:revision>
  <cp:lastPrinted>2022-09-12T23:27:56Z</cp:lastPrinted>
  <dcterms:created xsi:type="dcterms:W3CDTF">2017-07-19T03:05:35Z</dcterms:created>
  <dcterms:modified xsi:type="dcterms:W3CDTF">2022-11-11T05:57:16Z</dcterms:modified>
</cp:coreProperties>
</file>