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65" r:id="rId3"/>
    <p:sldId id="370" r:id="rId4"/>
    <p:sldId id="371" r:id="rId5"/>
    <p:sldId id="377" r:id="rId6"/>
    <p:sldId id="357" r:id="rId7"/>
    <p:sldId id="372" r:id="rId8"/>
    <p:sldId id="378" r:id="rId9"/>
    <p:sldId id="387" r:id="rId10"/>
    <p:sldId id="388" r:id="rId11"/>
    <p:sldId id="389" r:id="rId12"/>
    <p:sldId id="379" r:id="rId13"/>
    <p:sldId id="386" r:id="rId14"/>
    <p:sldId id="380" r:id="rId15"/>
    <p:sldId id="381" r:id="rId16"/>
    <p:sldId id="382" r:id="rId17"/>
    <p:sldId id="391" r:id="rId1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04D090E-B89A-4915-A56B-F27ED2AB8DEE}">
          <p14:sldIdLst>
            <p14:sldId id="256"/>
            <p14:sldId id="365"/>
            <p14:sldId id="370"/>
            <p14:sldId id="371"/>
            <p14:sldId id="377"/>
            <p14:sldId id="357"/>
            <p14:sldId id="372"/>
            <p14:sldId id="378"/>
            <p14:sldId id="387"/>
            <p14:sldId id="388"/>
            <p14:sldId id="389"/>
            <p14:sldId id="379"/>
            <p14:sldId id="386"/>
            <p14:sldId id="380"/>
            <p14:sldId id="381"/>
            <p14:sldId id="382"/>
            <p14:sldId id="3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513E"/>
    <a:srgbClr val="166028"/>
    <a:srgbClr val="0000CC"/>
    <a:srgbClr val="00823B"/>
    <a:srgbClr val="345E39"/>
    <a:srgbClr val="447C4B"/>
    <a:srgbClr val="005426"/>
    <a:srgbClr val="1F5757"/>
    <a:srgbClr val="5081BC"/>
    <a:srgbClr val="7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76" autoAdjust="0"/>
    <p:restoredTop sz="95394" autoAdjust="0"/>
  </p:normalViewPr>
  <p:slideViewPr>
    <p:cSldViewPr>
      <p:cViewPr varScale="1">
        <p:scale>
          <a:sx n="63" d="100"/>
          <a:sy n="63" d="100"/>
        </p:scale>
        <p:origin x="96" y="4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Voronezhskaia\Desktop\&#1044;&#1080;&#1072;&#1075;&#1088;&#1072;&#1084;&#1084;&#109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слушателей, прошедших обучение по программам ДПО </a:t>
            </a:r>
            <a:b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-</a:t>
            </a:r>
            <a:r>
              <a:rPr lang="ru-RU" sz="2800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815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c:rich>
      </c:tx>
      <c:layout>
        <c:manualLayout>
          <c:xMode val="edge"/>
          <c:yMode val="edge"/>
          <c:x val="0.17079236566307449"/>
          <c:y val="2.2299565693211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20D0AE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152-4CAE-B31B-C84865E54E1C}"/>
              </c:ext>
            </c:extLst>
          </c:dPt>
          <c:dPt>
            <c:idx val="1"/>
            <c:invertIfNegative val="0"/>
            <c:bubble3D val="0"/>
            <c:spPr>
              <a:solidFill>
                <a:srgbClr val="E2AC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152-4CAE-B31B-C84865E54E1C}"/>
              </c:ext>
            </c:extLst>
          </c:dPt>
          <c:dPt>
            <c:idx val="2"/>
            <c:invertIfNegative val="0"/>
            <c:bubble3D val="0"/>
            <c:spPr>
              <a:solidFill>
                <a:srgbClr val="FF5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152-4CAE-B31B-C84865E54E1C}"/>
              </c:ext>
            </c:extLst>
          </c:dPt>
          <c:dPt>
            <c:idx val="3"/>
            <c:invertIfNegative val="0"/>
            <c:bubble3D val="0"/>
            <c:spPr>
              <a:solidFill>
                <a:srgbClr val="9148C8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152-4CAE-B31B-C84865E54E1C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152-4CAE-B31B-C84865E54E1C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152-4CAE-B31B-C84865E54E1C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19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152-4CAE-B31B-C84865E54E1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152-4CAE-B31B-C84865E54E1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62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152-4CAE-B31B-C84865E54E1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121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152-4CAE-B31B-C84865E54E1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216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152-4CAE-B31B-C84865E54E1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377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3152-4CAE-B31B-C84865E54E1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Лист1!$G$8:$G$13</c:f>
              <c:strCache>
                <c:ptCount val="6"/>
                <c:pt idx="0">
                  <c:v>Женщины, находящиеся в отпуске по уходу за ребенком в возрасте до 3 лет</c:v>
                </c:pt>
                <c:pt idx="1">
                  <c:v>Повышение квалификации преподавателей</c:v>
                </c:pt>
                <c:pt idx="2">
                  <c:v>Граждане предпенсионного     возраста     </c:v>
                </c:pt>
                <c:pt idx="3">
                  <c:v>Студенты 1 курса ХТК</c:v>
                </c:pt>
                <c:pt idx="4">
                  <c:v>Кадры для цифровой экономики</c:v>
                </c:pt>
                <c:pt idx="5">
                  <c:v>Лица, пострадавшие от последствий распространения коронавирусной  инфекции</c:v>
                </c:pt>
              </c:strCache>
            </c:strRef>
          </c:cat>
          <c:val>
            <c:numRef>
              <c:f>Лист1!$H$8:$H$13</c:f>
              <c:numCache>
                <c:formatCode>General</c:formatCode>
                <c:ptCount val="6"/>
                <c:pt idx="0">
                  <c:v>0.59</c:v>
                </c:pt>
                <c:pt idx="1">
                  <c:v>0.6</c:v>
                </c:pt>
                <c:pt idx="2">
                  <c:v>1.48</c:v>
                </c:pt>
                <c:pt idx="3">
                  <c:v>1.8</c:v>
                </c:pt>
                <c:pt idx="4">
                  <c:v>2.16</c:v>
                </c:pt>
                <c:pt idx="5">
                  <c:v>2.77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3152-4CAE-B31B-C84865E54E1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4747984"/>
        <c:axId val="144742856"/>
      </c:barChart>
      <c:catAx>
        <c:axId val="144747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4742856"/>
        <c:crosses val="autoZero"/>
        <c:auto val="1"/>
        <c:lblAlgn val="ctr"/>
        <c:lblOffset val="100"/>
        <c:noMultiLvlLbl val="0"/>
      </c:catAx>
      <c:valAx>
        <c:axId val="144742856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4747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961E1-2FAD-47AC-84FF-303F9806ADDB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2D31-41B6-4274-AC73-1EBA797D5C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426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A2D31-41B6-4274-AC73-1EBA797D5C08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322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A2D31-41B6-4274-AC73-1EBA797D5C08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62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A2D31-41B6-4274-AC73-1EBA797D5C0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157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A2D31-41B6-4274-AC73-1EBA797D5C0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054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A2D31-41B6-4274-AC73-1EBA797D5C0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588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42DD-3022-4906-8F01-55E8406856C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76B5-CB03-4A9B-8244-88E30F3E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42DD-3022-4906-8F01-55E8406856C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76B5-CB03-4A9B-8244-88E30F3E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42DD-3022-4906-8F01-55E8406856C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76B5-CB03-4A9B-8244-88E30F3E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42DD-3022-4906-8F01-55E8406856C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76B5-CB03-4A9B-8244-88E30F3E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42DD-3022-4906-8F01-55E8406856C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76B5-CB03-4A9B-8244-88E30F3E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42DD-3022-4906-8F01-55E8406856C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76B5-CB03-4A9B-8244-88E30F3E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42DD-3022-4906-8F01-55E8406856C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76B5-CB03-4A9B-8244-88E30F3E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42DD-3022-4906-8F01-55E8406856C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76B5-CB03-4A9B-8244-88E30F3E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42DD-3022-4906-8F01-55E8406856C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76B5-CB03-4A9B-8244-88E30F3E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42DD-3022-4906-8F01-55E8406856C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76B5-CB03-4A9B-8244-88E30F3E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42DD-3022-4906-8F01-55E8406856C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76B5-CB03-4A9B-8244-88E30F3E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4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1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942DD-3022-4906-8F01-55E8406856C6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776B5-CB03-4A9B-8244-88E30F3E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й стол\Файлы\Логотип\Логотип ХТ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6126" y="0"/>
            <a:ext cx="1930387" cy="1527112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5445225"/>
            <a:ext cx="12192000" cy="124073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3200" cap="none" dirty="0">
                <a:ln>
                  <a:solidFill>
                    <a:srgbClr val="00B05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cap="none" dirty="0">
                <a:ln>
                  <a:solidFill>
                    <a:srgbClr val="00B05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>
              <a:ln>
                <a:solidFill>
                  <a:srgbClr val="00B05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15480" y="2075839"/>
            <a:ext cx="9433048" cy="3009345"/>
          </a:xfrm>
        </p:spPr>
        <p:txBody>
          <a:bodyPr>
            <a:normAutofit fontScale="32500" lnSpcReduction="20000"/>
          </a:bodyPr>
          <a:lstStyle/>
          <a:p>
            <a:pPr marR="90170" indent="90170" algn="ctr">
              <a:lnSpc>
                <a:spcPct val="107000"/>
              </a:lnSpc>
              <a:spcBef>
                <a:spcPts val="600"/>
              </a:spcBef>
            </a:pPr>
            <a:endParaRPr lang="en-US" sz="111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90170" indent="90170" algn="ctr">
              <a:lnSpc>
                <a:spcPct val="107000"/>
              </a:lnSpc>
              <a:spcBef>
                <a:spcPts val="600"/>
              </a:spcBef>
            </a:pPr>
            <a:r>
              <a:rPr lang="ru-RU" sz="111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Эффективность </a:t>
            </a:r>
            <a:r>
              <a:rPr lang="ru-RU" sz="111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показателей </a:t>
            </a:r>
            <a:r>
              <a:rPr lang="ru-RU" sz="111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мотивирующего мониторинга и </a:t>
            </a:r>
            <a:endParaRPr lang="ru-RU" sz="111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90170" indent="90170" algn="ctr">
              <a:lnSpc>
                <a:spcPct val="107000"/>
              </a:lnSpc>
              <a:spcBef>
                <a:spcPts val="600"/>
              </a:spcBef>
            </a:pPr>
            <a:r>
              <a:rPr lang="ru-RU" sz="111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синхронизации </a:t>
            </a:r>
            <a:r>
              <a:rPr lang="ru-RU" sz="111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</a:t>
            </a:r>
            <a:r>
              <a:rPr lang="ru-RU" sz="111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подготовки </a:t>
            </a:r>
            <a:r>
              <a:rPr lang="ru-RU" sz="111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кадров </a:t>
            </a:r>
          </a:p>
          <a:p>
            <a:pPr marR="90170" indent="450215" algn="ctr">
              <a:lnSpc>
                <a:spcPct val="107000"/>
              </a:lnSpc>
              <a:spcBef>
                <a:spcPts val="1200"/>
              </a:spcBef>
            </a:pPr>
            <a:r>
              <a:rPr lang="ru-RU" sz="111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КГА ПОУ ХТК</a:t>
            </a:r>
          </a:p>
          <a:p>
            <a:pPr indent="450215" algn="ctr">
              <a:lnSpc>
                <a:spcPct val="107000"/>
              </a:lnSpc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9BBB59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2340" y="1367953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Краевое государственное </a:t>
            </a:r>
            <a:r>
              <a:rPr lang="ru-RU" sz="20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профессиональное </a:t>
            </a:r>
            <a:r>
              <a:rPr lang="ru-RU" sz="20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</a:t>
            </a:r>
          </a:p>
          <a:p>
            <a:pPr lvl="0" algn="ctr"/>
            <a:r>
              <a:rPr lang="ru-RU" sz="20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«Хабаровский технологический колледж»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3472" y="147975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МАТЕРИАЛЬНО-ТЕХНИЧЕСКАЯ БАЗА КОЛЛЕДЖА</a:t>
            </a:r>
            <a:endParaRPr lang="ru-RU" sz="2800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3861048"/>
            <a:ext cx="3725545" cy="248729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839" r="-1667" b="6302"/>
          <a:stretch/>
        </p:blipFill>
        <p:spPr>
          <a:xfrm>
            <a:off x="6756553" y="858568"/>
            <a:ext cx="3798570" cy="230378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04" y="980728"/>
            <a:ext cx="3574415" cy="2385695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5"/>
          <a:srcRect t="19490"/>
          <a:stretch/>
        </p:blipFill>
        <p:spPr>
          <a:xfrm>
            <a:off x="7104112" y="3861048"/>
            <a:ext cx="2744470" cy="271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60107" t="22361" r="11403" b="45975"/>
          <a:stretch/>
        </p:blipFill>
        <p:spPr bwMode="auto">
          <a:xfrm>
            <a:off x="1415480" y="1124744"/>
            <a:ext cx="4176464" cy="27206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49802" t="19852" r="15399" b="42484"/>
          <a:stretch/>
        </p:blipFill>
        <p:spPr bwMode="auto">
          <a:xfrm>
            <a:off x="1487488" y="3918014"/>
            <a:ext cx="4032448" cy="28233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khtk27.ru/wp-content/uploads/2021/02/2020.11.30-Natsionalnye-proekty-RS-0429-scale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31" y="980728"/>
            <a:ext cx="4542145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775520" y="240322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МАТЕРИАЛЬНО-ТЕХНИЧЕСКАЯ БАЗА КОЛЛЕДЖА</a:t>
            </a:r>
            <a:endParaRPr lang="ru-RU" sz="2800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5"/>
          <a:srcRect l="18997" t="16287" r="51352" b="55276"/>
          <a:stretch/>
        </p:blipFill>
        <p:spPr bwMode="auto">
          <a:xfrm>
            <a:off x="6823263" y="4066247"/>
            <a:ext cx="4385305" cy="26031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335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2051194"/>
            <a:ext cx="7315200" cy="5667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8160997"/>
              </p:ext>
            </p:extLst>
          </p:nvPr>
        </p:nvGraphicFramePr>
        <p:xfrm>
          <a:off x="1457872" y="332656"/>
          <a:ext cx="8640960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2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5520" y="233051"/>
            <a:ext cx="7772400" cy="81968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КОЛЛЕДЖА ЗА 2020 ГОД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51384" y="1268760"/>
            <a:ext cx="11449272" cy="5112568"/>
          </a:xfrm>
        </p:spPr>
        <p:txBody>
          <a:bodyPr>
            <a:noAutofit/>
          </a:bodyPr>
          <a:lstStyle/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приобретение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оборудования -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733,72 тыс. рублей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- 14 233,72 тыс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рублей;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внебюджет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- 4 500,00 тыс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)</a:t>
            </a:r>
          </a:p>
          <a:p>
            <a:pPr marL="900000" indent="-3429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приобретение материальных запасов (питание ПКРС, канцтовары, инвентарь) 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008,67 тыс. рублей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- 15 508,67тыс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       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внебюджет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500,0тыс. рублей )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повышение квалификации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работников -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292,95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внебюджет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000" indent="-3429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стипендиальное и социальное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- 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17 425,83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(связь, интернет, коммунальные услуги,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 ремонты)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730,43 тыс.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(бюджет - 32 400,0 тыс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рублей;  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внебюджет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330,43 тыс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6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12192000" cy="122413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 УСПЕШНОЙ  РАБОТЫ  КГА ПОУ ХТК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2019-2020,  2020-2021 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7448" y="1556794"/>
            <a:ext cx="1008112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ТОП-500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лучших образовательных организаций среднего профессионального образования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Российской Федерации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результатам рейтинга «Система критериев и показателей мониторинга качества подготовки кадров 2019 года») </a:t>
            </a:r>
          </a:p>
          <a:p>
            <a:pPr lvl="0" algn="just"/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ТОП-10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лучших образовательных организаций среднего профессионального образования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Хабаровского края</a:t>
            </a:r>
          </a:p>
          <a:p>
            <a:pPr lvl="0" algn="just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17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12192000" cy="64807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УСПЕШНОЙ РАБОТЫ  КГА ПОУ ХТК  в  2019-2020,  2020-2021 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340" y="675790"/>
            <a:ext cx="1188132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качества  ТОП 100 лучших образовательных организаций среднего профессионального образования Российской Федерации - 2017, 2018, 2019 (движения Ворлдскиллс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Россия)</a:t>
            </a:r>
          </a:p>
          <a:p>
            <a:pPr marL="90000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конкурсного отбора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получение Гранта в 2020 году из федерального бюджета в рамках национального проекта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«Образование» на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сумму 10 190,00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рублей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конкурсного отбора на получение гранта в 2020 году из краевого бюджета на оснащение специальных рабочих мест для инвалидов на сумму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100,00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 рублей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900000" indent="-28575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Победитель проекта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АНО «Агентство развития профессионального мастерства (Ворлдскиллс Россия)» по программам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и ДПО отдельных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категорий граждан в рамках федерального проекта «Содействие занятости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и 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национального проекта «Демография»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компетенциям: Администрирование отеля, Парикмахерское искусство, Промышленный дизайн, Ресторанный сервис, Технологии моды, Туризм, Фотография </a:t>
            </a:r>
          </a:p>
        </p:txBody>
      </p:sp>
    </p:spTree>
    <p:extLst>
      <p:ext uri="{BB962C8B-B14F-4D97-AF65-F5344CB8AC3E}">
        <p14:creationId xmlns:p14="http://schemas.microsoft.com/office/powerpoint/2010/main" val="35037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72469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УСПЕШНОЙ РАБОТЫ 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КГА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ПОУ ХТК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 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2019-2020,  2020-2021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9336" y="1340768"/>
            <a:ext cx="11953328" cy="6316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бсолютный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победитель краевого конкурса «Лучший преподаватель СПО» 2020 года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  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преподаватель колледжа  Прохорова И.А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ru-RU" sz="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в краевом этапе Всероссийского конкурса «Мастер года» 2021 – мастер производственного обучения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Алипова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Е.А. </a:t>
            </a:r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ru-RU" sz="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профессионализм  в финале национального чемпионата Навыки мудрых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2020 - получила мастер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производственного обучения Романова Т.В.,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место в Региональном чемпионате в 2021- Алипова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Е.А.</a:t>
            </a:r>
          </a:p>
          <a:p>
            <a:pPr indent="450215" algn="just">
              <a:lnSpc>
                <a:spcPct val="107000"/>
              </a:lnSpc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35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69269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2021-2022 УЧЕБНЫЙ ГОД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7408" y="665312"/>
            <a:ext cx="10945216" cy="7073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marR="0" lvl="0" indent="-285750" algn="just" defTabSz="914400" rtl="0" eaLnBrk="1" fontAlgn="auto" latinLnBrk="0" hangingPunct="1">
              <a:spcBef>
                <a:spcPts val="0"/>
              </a:spcBef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Продолжить реализаци</a:t>
            </a:r>
            <a:r>
              <a:rPr lang="ru-RU" sz="2000" spc="-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</a:t>
            </a:r>
            <a:r>
              <a:rPr kumimoji="0" lang="ru-RU" sz="20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-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образовательных программ среднего профессионального образования по профессиям и специальностям из перечня ТОП-50, ТОП-Регион. </a:t>
            </a:r>
            <a:endParaRPr kumimoji="0" lang="ru-RU" sz="2000" b="0" i="0" u="none" strike="noStrike" kern="1200" cap="none" spc="-10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endParaRPr kumimoji="0" lang="ru-RU" sz="2000" b="0" i="0" u="none" strike="noStrike" kern="1200" cap="none" spc="-10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000" lvl="0" indent="-285750" algn="just">
              <a:buFont typeface="Wingdings" panose="05000000000000000000" pitchFamily="2" charset="2"/>
              <a:buChar char="Ø"/>
              <a:defRPr/>
            </a:pPr>
            <a:r>
              <a:rPr lang="ru-RU" sz="2000" spc="-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spc="-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000" spc="-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величить долю </a:t>
            </a:r>
            <a:r>
              <a:rPr lang="ru-RU" sz="2000" spc="-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договоров с  предприятиями и организациями  Хабаровского края  о </a:t>
            </a:r>
            <a:r>
              <a:rPr lang="ru-RU" sz="2000" spc="-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целевом обучении   по программам СПО,  ПО до  8%.</a:t>
            </a:r>
          </a:p>
          <a:p>
            <a:pPr marL="614250" lvl="0" algn="just">
              <a:defRPr/>
            </a:pPr>
            <a:endParaRPr lang="ru-RU" sz="2000" spc="-1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285750" algn="just">
              <a:buFont typeface="Wingdings" panose="05000000000000000000" pitchFamily="2" charset="2"/>
              <a:buChar char="Ø"/>
              <a:defRPr/>
            </a:pPr>
            <a:r>
              <a:rPr lang="ru-RU" sz="2000" spc="-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Продолжить </a:t>
            </a:r>
            <a:r>
              <a:rPr lang="ru-RU" sz="2000" spc="-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модернизацию материально-технической базы</a:t>
            </a:r>
            <a:r>
              <a:rPr lang="ru-RU" sz="2000" spc="-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соответствии с актуальными инфраструктурными листами </a:t>
            </a:r>
            <a:r>
              <a:rPr lang="ru-RU" sz="2000" spc="-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специальностям: «Поварское и кондитерское дело», «Аддитивные технологии», </a:t>
            </a:r>
            <a:r>
              <a:rPr lang="ru-RU" sz="2000" spc="-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«Технология эстетических услуг», по </a:t>
            </a:r>
            <a:r>
              <a:rPr lang="ru-RU" sz="2000" spc="-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профессии «Графический дизайнер». </a:t>
            </a:r>
            <a:endParaRPr lang="ru-RU" sz="2000" spc="-1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285750" algn="just">
              <a:buFont typeface="Wingdings" panose="05000000000000000000" pitchFamily="2" charset="2"/>
              <a:buChar char="Ø"/>
              <a:defRPr/>
            </a:pPr>
            <a:endParaRPr lang="ru-RU" sz="2000" spc="-1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000" lvl="0" indent="-285750" algn="just">
              <a:buFont typeface="Wingdings" panose="05000000000000000000" pitchFamily="2" charset="2"/>
              <a:buChar char="Ø"/>
              <a:defRPr/>
            </a:pPr>
            <a:r>
              <a:rPr lang="ru-RU" sz="2000" spc="-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Базовые кафедры, обеспечивающие практическую подготовку  на базе предприятий (организаций), осуществляющих деятельность по профилю реализуемых колледжем образовательных программ.</a:t>
            </a:r>
          </a:p>
          <a:p>
            <a:pPr lvl="0" indent="-285750" algn="just">
              <a:buFont typeface="Wingdings" panose="05000000000000000000" pitchFamily="2" charset="2"/>
              <a:buChar char="Ø"/>
              <a:defRPr/>
            </a:pPr>
            <a:endParaRPr lang="ru-RU" sz="2000" spc="-1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285750" algn="just">
              <a:buFont typeface="Wingdings" panose="05000000000000000000" pitchFamily="2" charset="2"/>
              <a:buChar char="Ø"/>
              <a:defRPr/>
            </a:pPr>
            <a:r>
              <a:rPr lang="ru-RU" sz="2000" spc="-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Привлекать  к образовательному процессу </a:t>
            </a:r>
            <a:r>
              <a:rPr lang="ru-RU" sz="2000" spc="-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высококвалифицированных специалистов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отраслевых предприятий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spc="-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spc="-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преподавателей</a:t>
            </a:r>
            <a:r>
              <a:rPr lang="ru-RU" sz="2000" spc="-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00000" lvl="0" indent="-285750" algn="just">
              <a:buFont typeface="Wingdings" panose="05000000000000000000" pitchFamily="2" charset="2"/>
              <a:buChar char="Ø"/>
              <a:defRPr/>
            </a:pPr>
            <a:endParaRPr lang="ru-RU" sz="2000" spc="-1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285750" algn="just">
              <a:buFont typeface="Wingdings" panose="05000000000000000000" pitchFamily="2" charset="2"/>
              <a:buChar char="Ø"/>
              <a:defRPr/>
            </a:pPr>
            <a:r>
              <a:rPr lang="ru-RU" sz="2000" spc="-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 </a:t>
            </a:r>
            <a:r>
              <a:rPr lang="ru-RU" sz="2000" spc="-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обеспечивать повышение квалификации  педагогических работников в рамках федерального проекта «Молодые профессионалы» </a:t>
            </a:r>
            <a:r>
              <a:rPr lang="ru-RU" sz="2000" spc="-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spc="-1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базовых   организациях </a:t>
            </a:r>
            <a:r>
              <a:rPr lang="ru-RU" sz="2000" spc="-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Академии Ворлдскиллс</a:t>
            </a:r>
            <a:r>
              <a:rPr lang="ru-RU" sz="2000" spc="-1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0000" indent="-285750" algn="just">
              <a:buFont typeface="Wingdings" panose="05000000000000000000" pitchFamily="2" charset="2"/>
              <a:buChar char="Ø"/>
              <a:defRPr/>
            </a:pPr>
            <a:endParaRPr lang="ru-RU" sz="2400" spc="-1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2400" spc="-1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4250" marR="0" lvl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400" spc="-1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75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СООТВЕТСТВИЕ ПЕРЕЧНЯ ПРИОРИТЕТНЫХ ОТРАСЛЕЙ, ПЕРЕЧНЯ ПРИОРИТЕТНЫХ КОМПЕТЕНЦИЙ И ПЕРЕЧНЯ ПРИОРИТЕТНЫХ ПРОФЕССИЙ УСТАНОВЛЕННЫМ КЦП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989961"/>
              </p:ext>
            </p:extLst>
          </p:nvPr>
        </p:nvGraphicFramePr>
        <p:xfrm>
          <a:off x="1055440" y="1844824"/>
          <a:ext cx="10585176" cy="42911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6024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направлений подготовки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направлений подготовки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ТОП-50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ТОП</a:t>
                      </a:r>
                      <a:r>
                        <a:rPr lang="ru-RU" sz="20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-50 РЕГИОН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5936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3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3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3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(21%)</a:t>
                      </a:r>
                      <a:endParaRPr lang="ru-RU" sz="3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1832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3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3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3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(28%)</a:t>
                      </a:r>
                      <a:endParaRPr lang="ru-RU" sz="3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772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3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3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3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3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      (34,7%)</a:t>
                      </a:r>
                      <a:endParaRPr lang="ru-RU" sz="3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60242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ХАБАРОВСКИЙ</a:t>
                      </a:r>
                      <a:r>
                        <a:rPr lang="ru-RU" sz="24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КРАЙ (СРЕДНЕЕ ЗНАЧЕНИЕ)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00823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34,5%</a:t>
                      </a:r>
                      <a:endParaRPr lang="ru-RU" sz="3600" b="1" dirty="0">
                        <a:solidFill>
                          <a:srgbClr val="00823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41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27384"/>
            <a:ext cx="12192000" cy="1224136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СОТРУДНИЧЕСТВА И ВЗАИМОДЕЙСТВИЯ С ОБЩЕСТВЕННО-ДЕЛОВЫМИ ОБЪЕДИНЕНИЯМИ И РАБОТОДАТЕЛЯМИ: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517953"/>
              </p:ext>
            </p:extLst>
          </p:nvPr>
        </p:nvGraphicFramePr>
        <p:xfrm>
          <a:off x="0" y="1081005"/>
          <a:ext cx="12192000" cy="580437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7440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1" dirty="0" smtClean="0">
                          <a:ln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ПРЕДОСТАВЛЕНИЕ ПЛОЩАДОК ПРЕДПРИЯТИЙ ДЛЯ ПРОВЕДЕНИЯ ПРАКТИЧЕСКИХ ЗАНЯТИЙ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087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ДОГОВОРЫ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ПРАКТИЧЕСКОЙ ПОДГОТОВКЕ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349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4405"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i="1" kern="1200" dirty="0" smtClean="0">
                          <a:ln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ОБНОВЛЕНИЕ ОПОП С УЧАСТИЕМ ОБЩЕСТВЕННО-ДЕЛОВЫХ ОБЪЕДИНЕНИЙ И ПРЕДСТАВИТЕЛЕЙ РАБОТОДАТЕЛЕЙ</a:t>
                      </a:r>
                      <a:endParaRPr lang="ru-RU" sz="2000" b="1" i="1" kern="1200" dirty="0">
                        <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ln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0225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74405">
                <a:tc grid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1" kern="1200" dirty="0" smtClean="0">
                          <a:ln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ВОВЛЕЧЕНИЕ ОБЩЕСТВЕННО-ДЕЛОВЫХ ОБЪЕДИНЕНИЙ И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i="1" kern="1200" dirty="0" smtClean="0">
                          <a:ln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РАБОТОДАТЕЛЕЙ В РАЗВИТИЕ КОЛЛЕДЖА </a:t>
                      </a:r>
                      <a:endParaRPr lang="ru-RU" sz="2000" b="1" i="1" kern="1200" dirty="0">
                        <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ln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52745">
                <a:tc gridSpan="2"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ДОГОВОРЫ О СОТРУДНИЧЕСТВЕ И ВЗАИМОДЕЙСТВИИ С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НЕКОММЕРЧЕСКИМИ ОРГАНИЗАЦИЯМИ 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Некоммерческое партнерство</a:t>
                      </a:r>
                    </a:p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«Хабаровская ассоциация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отельеров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</a:p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Некоммерческое партнерство</a:t>
                      </a:r>
                    </a:p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«Дальневосточная лига парикмахеров»</a:t>
                      </a:r>
                    </a:p>
                    <a:p>
                      <a:pPr algn="l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Некоммерческое партнерство «Ассоциация рестораторов Хабаровского края»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81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484785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СОТРУДНИЧЕСТВА И ВЗАИМОДЕЙСТВИЯ С ОБЩЕСТВЕННО-ДЕЛОВЫМИ ОБЪЕДИНЕНИЯМИ И РАБОТОДАТЕЛЯМИ: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090459"/>
              </p:ext>
            </p:extLst>
          </p:nvPr>
        </p:nvGraphicFramePr>
        <p:xfrm>
          <a:off x="0" y="1656184"/>
          <a:ext cx="12192000" cy="5229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55687">
                <a:tc>
                  <a:txBody>
                    <a:bodyPr/>
                    <a:lstStyle/>
                    <a:p>
                      <a:pPr algn="ctr"/>
                      <a:r>
                        <a:rPr lang="ru-RU" sz="2000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ОКАЗАНИЕ  СПОНСОРСКОЙ ПОМОЩИ  </a:t>
                      </a:r>
                    </a:p>
                    <a:p>
                      <a:pPr algn="ctr"/>
                      <a:r>
                        <a:rPr lang="ru-RU" sz="2000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(ФИНАНСОВАЯ ПОМОЩЬ)</a:t>
                      </a:r>
                      <a:endParaRPr lang="ru-RU" sz="2000" b="1" i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55480 рублей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73513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УЧАСТИЕ В ПОДГОТОВКЕ 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ПРОВЕДЕНИИ КОНКУРСОВ 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ПРОФЕССИОНАЛЬНОГО МАСТЕРСТВА</a:t>
                      </a:r>
                    </a:p>
                    <a:p>
                      <a:endParaRPr lang="ru-RU" sz="2000" b="1" i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договоров о сетевом взаимодействии с предприятиями для проведения тренировок и подготовки обучающихся колледжа к участию в чемпионатах Ворлдскиллс различных уровней, а также для участия в НОК и конкурсах профмастерства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  10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«МЛ» ресторан «Русский»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Ермакова Т.Е. KakaduHostel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«Гостиный Дом»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«Косметик Энд Медикал Продактс»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«Открытый Мир – Вояж»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Вихрова А.В.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«Санвэй»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Дранцев А.М.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Новачук В.Я Архитектурно-дизайнерское бюро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«Мандарин» магазин «Мандарин»</a:t>
                      </a:r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265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7246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ОЛИМПИАДЫ/КОНКУРСЫ ПРОФЕССИОНАЛЬНОГО МАСТЕРСТВА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1344" y="5589240"/>
            <a:ext cx="11809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1660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профессионалов будущего «Трансформация» получил статус международного (2019 год)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450294"/>
            <a:ext cx="11233248" cy="399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7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702"/>
            <a:ext cx="12192000" cy="63499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 ЧЕМПИОНАТАХ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ВОРЛДСКИЛЛС РАЗЛИЧНЫХ УРОВНЕЙ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344" y="692696"/>
            <a:ext cx="1180931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За последние три года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81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студент стали победителями и призерами чемпионатов Ворлдскиллс и Абилимпикс (для лиц с ОВЗ) по  14 компетенциям: </a:t>
            </a:r>
          </a:p>
          <a:p>
            <a:pPr marL="1836000" indent="-342900">
              <a:buFont typeface="Wingdings" panose="05000000000000000000" pitchFamily="2" charset="2"/>
              <a:buChar char="Ø"/>
            </a:pPr>
            <a:endParaRPr lang="ru-RU" sz="1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360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«Технологии моды» </a:t>
            </a:r>
          </a:p>
          <a:p>
            <a:pPr marL="18360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«Парикмахерское искусство» </a:t>
            </a:r>
          </a:p>
          <a:p>
            <a:pPr marL="18360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«Туризм» </a:t>
            </a:r>
          </a:p>
          <a:p>
            <a:pPr marL="18360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«Фотография» </a:t>
            </a:r>
          </a:p>
          <a:p>
            <a:pPr marL="18360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«Администрирование отеля» </a:t>
            </a:r>
          </a:p>
          <a:p>
            <a:pPr marL="18360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«Ресторанный сервис» </a:t>
            </a:r>
          </a:p>
          <a:p>
            <a:pPr marL="18360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«Графический дизайн» </a:t>
            </a:r>
          </a:p>
          <a:p>
            <a:pPr marL="6984000" lvl="8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«Промышленный дизайн» </a:t>
            </a:r>
          </a:p>
          <a:p>
            <a:pPr marL="69840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«Поварское дело» </a:t>
            </a:r>
          </a:p>
          <a:p>
            <a:pPr marL="69840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«Кулинарное дело» </a:t>
            </a:r>
          </a:p>
          <a:p>
            <a:pPr marL="69840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«Предпринимательство» </a:t>
            </a:r>
          </a:p>
          <a:p>
            <a:pPr marL="69840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«Торговля» </a:t>
            </a:r>
          </a:p>
          <a:p>
            <a:pPr marL="69840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«Изготовление прототипов» </a:t>
            </a:r>
          </a:p>
          <a:p>
            <a:pPr marL="69840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«Социальная работа»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 И МАСТЕРА ПРОИЗВОДСТВЕННОГО ОБУЧЕНИЯ, ПРОШЕДШИЕ ПОВЫШЕНИЕ КВАЛИФИКАЦИИ ПО ПРОГРАММАМ, ОСНОВАННЫМ НА ОПЫТЕ СОЮЗА ВОРЛДСКИЛЛС РОССИЯ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308869"/>
              </p:ext>
            </p:extLst>
          </p:nvPr>
        </p:nvGraphicFramePr>
        <p:xfrm>
          <a:off x="767408" y="1771429"/>
          <a:ext cx="10689197" cy="45489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5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828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828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828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955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3200" b="1" kern="1200" dirty="0" smtClean="0">
                          <a:solidFill>
                            <a:srgbClr val="76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3200" b="1" kern="1200" dirty="0">
                        <a:solidFill>
                          <a:srgbClr val="76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3200" b="1" kern="1200" dirty="0" smtClean="0">
                          <a:solidFill>
                            <a:srgbClr val="76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3200" b="1" kern="1200" dirty="0">
                        <a:solidFill>
                          <a:srgbClr val="76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3200" b="1" kern="1200" dirty="0" smtClean="0">
                          <a:solidFill>
                            <a:srgbClr val="76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3200" b="1" kern="1200" dirty="0">
                        <a:solidFill>
                          <a:srgbClr val="76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9211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 преподавателей и мастеров</a:t>
                      </a:r>
                      <a:r>
                        <a:rPr lang="ru-RU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производственного обучения,  имеющих сертификат эксперта Ворлдскиллс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98496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преподавателей и мастеров  производственного обучения, имеющих свидетельство Союза «Молодые профессионалы» (</a:t>
                      </a:r>
                      <a:r>
                        <a:rPr lang="ru-RU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Worldskills</a:t>
                      </a: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</a:t>
                      </a: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с правом оценки демонстрационного</a:t>
                      </a:r>
                    </a:p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экзамена по стандартам Ворлдскиллс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5483">
                <a:tc gridSpan="4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3200" b="1" dirty="0" smtClean="0">
                          <a:solidFill>
                            <a:srgbClr val="76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ХАБАРОВСКИЙ КРАЙ – 3,7          КГА ПОУ ХТК    -  4,1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2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99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486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МАТЕРИАЛЬНО-ТЕХНИЧЕСКАЯ БАЗА КОЛЛЕДЖА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703568"/>
              </p:ext>
            </p:extLst>
          </p:nvPr>
        </p:nvGraphicFramePr>
        <p:xfrm>
          <a:off x="47328" y="692696"/>
          <a:ext cx="12191999" cy="6325158"/>
        </p:xfrm>
        <a:graphic>
          <a:graphicData uri="http://schemas.openxmlformats.org/drawingml/2006/table">
            <a:tbl>
              <a:tblPr firstRow="1" bandRow="1"/>
              <a:tblGrid>
                <a:gridCol w="1246829">
                  <a:extLst>
                    <a:ext uri="{9D8B030D-6E8A-4147-A177-3AD203B41FA5}">
                      <a16:colId xmlns:a16="http://schemas.microsoft.com/office/drawing/2014/main" xmlns="" val="3037426261"/>
                    </a:ext>
                  </a:extLst>
                </a:gridCol>
                <a:gridCol w="4267376">
                  <a:extLst>
                    <a:ext uri="{9D8B030D-6E8A-4147-A177-3AD203B41FA5}">
                      <a16:colId xmlns:a16="http://schemas.microsoft.com/office/drawing/2014/main" xmlns="" val="1646928531"/>
                    </a:ext>
                  </a:extLst>
                </a:gridCol>
                <a:gridCol w="4268263">
                  <a:extLst>
                    <a:ext uri="{9D8B030D-6E8A-4147-A177-3AD203B41FA5}">
                      <a16:colId xmlns:a16="http://schemas.microsoft.com/office/drawing/2014/main" xmlns="" val="4219469731"/>
                    </a:ext>
                  </a:extLst>
                </a:gridCol>
                <a:gridCol w="2409531">
                  <a:extLst>
                    <a:ext uri="{9D8B030D-6E8A-4147-A177-3AD203B41FA5}">
                      <a16:colId xmlns:a16="http://schemas.microsoft.com/office/drawing/2014/main" xmlns="" val="4194524612"/>
                    </a:ext>
                  </a:extLst>
                </a:gridCol>
              </a:tblGrid>
              <a:tr h="645509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24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 </a:t>
                      </a:r>
                      <a:r>
                        <a:rPr lang="ru-RU" sz="24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кабинеты, мастерские, лаборатории</a:t>
                      </a:r>
                      <a:endParaRPr lang="ru-RU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07" marR="80407" marT="40203" marB="4020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07" marR="80407" marT="40203" marB="4020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2295655"/>
                  </a:ext>
                </a:extLst>
              </a:tr>
              <a:tr h="645509">
                <a:tc>
                  <a:txBody>
                    <a:bodyPr/>
                    <a:lstStyle/>
                    <a:p>
                      <a:pPr marL="3200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07" marR="80407" marT="40203" marB="4020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E3EA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 мастерские, лаборатории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E3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07" marR="80407" marT="40203" marB="4020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8208840"/>
                  </a:ext>
                </a:extLst>
              </a:tr>
              <a:tr h="855187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Мастерские</a:t>
                      </a: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оснащенные в рамках национального проекта </a:t>
                      </a:r>
                      <a:endParaRPr lang="ru-RU" sz="24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«</a:t>
                      </a: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07" marR="80407" marT="40203" marB="4020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07" marR="80407" marT="40203" marB="4020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7087657"/>
                  </a:ext>
                </a:extLst>
              </a:tr>
              <a:tr h="1089464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Центры проведения ДЭ в рамках итоговой и промежуточной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аттестации:</a:t>
                      </a:r>
                      <a:endParaRPr lang="ru-RU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07" marR="80407" marT="40203" marB="4020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07" marR="80407" marT="40203" marB="4020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4933616"/>
                  </a:ext>
                </a:extLst>
              </a:tr>
              <a:tr h="15729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407" marR="80407" marT="40203" marB="4020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Технологии моды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Парикмахерское искусство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Фотография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Администрирование отеля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Ресторанный сервис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Промышленный дизайн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Поварское дело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Кондитерское </a:t>
                      </a:r>
                      <a:r>
                        <a:rPr lang="ru-RU" sz="2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дело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407" marR="80407" marT="40203" marB="4020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9125836"/>
                  </a:ext>
                </a:extLst>
              </a:tr>
              <a:tr h="645509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Специализированные </a:t>
                      </a:r>
                      <a:r>
                        <a:rPr lang="ru-RU" sz="2400" b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центры компетенций</a:t>
                      </a:r>
                      <a:endParaRPr lang="ru-RU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07" marR="80407" marT="40203" marB="4020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07" marR="80407" marT="40203" marB="4020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8570266"/>
                  </a:ext>
                </a:extLst>
              </a:tr>
              <a:tr h="855187">
                <a:tc gridSpan="3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Технологии </a:t>
                      </a:r>
                      <a:r>
                        <a:rPr lang="ru-RU" sz="2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моды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Фотография   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407" marR="80407" marT="40203" marB="4020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407" marR="80407" marT="40203" marB="4020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8018489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627232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86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7528" y="113889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МАТЕРИАЛЬНО-ТЕХНИЧЕСКАЯ БАЗА КОЛЛЕДЖА</a:t>
            </a:r>
            <a:endParaRPr lang="ru-RU" sz="2800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14857" b="10011"/>
          <a:stretch/>
        </p:blipFill>
        <p:spPr>
          <a:xfrm>
            <a:off x="1154303" y="3661494"/>
            <a:ext cx="3838575" cy="281051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440" y="764704"/>
            <a:ext cx="3956050" cy="264160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4"/>
          <a:stretch>
            <a:fillRect/>
          </a:stretch>
        </p:blipFill>
        <p:spPr>
          <a:xfrm>
            <a:off x="7002765" y="3861048"/>
            <a:ext cx="4130040" cy="275717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5"/>
          <a:stretch>
            <a:fillRect/>
          </a:stretch>
        </p:blipFill>
        <p:spPr>
          <a:xfrm>
            <a:off x="7176120" y="838995"/>
            <a:ext cx="3956685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1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6126</TotalTime>
  <Words>905</Words>
  <Application>Microsoft Office PowerPoint</Application>
  <PresentationFormat>Широкоэкранный</PresentationFormat>
  <Paragraphs>176</Paragraphs>
  <Slides>17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Тема Office</vt:lpstr>
      <vt:lpstr> </vt:lpstr>
      <vt:lpstr>СООТВЕТСТВИЕ ПЕРЕЧНЯ ПРИОРИТЕТНЫХ ОТРАСЛЕЙ, ПЕРЕЧНЯ ПРИОРИТЕТНЫХ КОМПЕТЕНЦИЙ И ПЕРЕЧНЯ ПРИОРИТЕТНЫХ ПРОФЕССИЙ УСТАНОВЛЕННЫМ КЦП</vt:lpstr>
      <vt:lpstr>ФОРМЫ СОТРУДНИЧЕСТВА И ВЗАИМОДЕЙСТВИЯ С ОБЩЕСТВЕННО-ДЕЛОВЫМИ ОБЪЕДИНЕНИЯМИ И РАБОТОДАТЕЛЯМИ:</vt:lpstr>
      <vt:lpstr>ФОРМЫ СОТРУДНИЧЕСТВА И ВЗАИМОДЕЙСТВИЯ С ОБЩЕСТВЕННО-ДЕЛОВЫМИ ОБЪЕДИНЕНИЯМИ И РАБОТОДАТЕЛЯМИ:</vt:lpstr>
      <vt:lpstr>ОЛИМПИАДЫ/КОНКУРСЫ ПРОФЕССИОНАЛЬНОГО МАСТЕРСТВА</vt:lpstr>
      <vt:lpstr>РЕЗУЛЬТАТЫ УЧАСТИЯ В ЧЕМПИОНАТАХ ВОРЛДСКИЛЛС РАЗЛИЧНЫХ УРОВНЕЙ</vt:lpstr>
      <vt:lpstr>ПРЕПОДАВАТЕЛИ И МАСТЕРА ПРОИЗВОДСТВЕННОГО ОБУЧЕНИЯ, ПРОШЕДШИЕ ПОВЫШЕНИЕ КВАЛИФИКАЦИИ ПО ПРОГРАММАМ, ОСНОВАННЫМ НА ОПЫТЕ СОЮЗА ВОРЛДСКИЛЛС РОССИЯ</vt:lpstr>
      <vt:lpstr>МАТЕРИАЛЬНО-ТЕХНИЧЕСКАЯ БАЗА КОЛЛЕДЖА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КОЛЛЕДЖА ЗА 2020 ГОД</vt:lpstr>
      <vt:lpstr>    РЕЗУЛЬТАТЫ  УСПЕШНОЙ  РАБОТЫ  КГА ПОУ ХТК в  2019-2020,  2020-2021 </vt:lpstr>
      <vt:lpstr>    РЕЗУЛЬТАТЫ УСПЕШНОЙ РАБОТЫ  КГА ПОУ ХТК  в  2019-2020,  2020-2021 </vt:lpstr>
      <vt:lpstr>РЕЗУЛЬТАТЫ УСПЕШНОЙ РАБОТЫ  КГА ПОУ ХТК в    2019-2020,  2020-2021 </vt:lpstr>
      <vt:lpstr>ЗАДАЧИ НА 2021-2022 УЧЕБНЫЙ ГОД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ХТК</dc:creator>
  <cp:lastModifiedBy>IVoronezhskaia</cp:lastModifiedBy>
  <cp:revision>716</cp:revision>
  <cp:lastPrinted>2021-06-24T02:13:28Z</cp:lastPrinted>
  <dcterms:created xsi:type="dcterms:W3CDTF">2017-07-19T03:05:35Z</dcterms:created>
  <dcterms:modified xsi:type="dcterms:W3CDTF">2022-11-11T05:46:49Z</dcterms:modified>
</cp:coreProperties>
</file>