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47" r:id="rId2"/>
    <p:sldId id="333" r:id="rId3"/>
    <p:sldId id="334" r:id="rId4"/>
    <p:sldId id="355" r:id="rId5"/>
    <p:sldId id="356" r:id="rId6"/>
    <p:sldId id="357" r:id="rId7"/>
    <p:sldId id="3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905AD"/>
    <a:srgbClr val="AFFBBC"/>
    <a:srgbClr val="69A020"/>
    <a:srgbClr val="EEECE1"/>
    <a:srgbClr val="E2E2DE"/>
    <a:srgbClr val="FFFFFF"/>
    <a:srgbClr val="4A4832"/>
    <a:srgbClr val="FAB2A4"/>
    <a:srgbClr val="7BC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2" autoAdjust="0"/>
    <p:restoredTop sz="84974" autoAdjust="0"/>
  </p:normalViewPr>
  <p:slideViewPr>
    <p:cSldViewPr>
      <p:cViewPr varScale="1">
        <p:scale>
          <a:sx n="66" d="100"/>
          <a:sy n="66" d="100"/>
        </p:scale>
        <p:origin x="41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BC611-23B5-4758-9552-E0271F3112A1}" type="datetimeFigureOut">
              <a:rPr lang="ru-RU" smtClean="0"/>
              <a:pPr/>
              <a:t>02.07.2020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55F58-6283-490C-AEBC-3A23222DE7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081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55F58-6283-490C-AEBC-3A23222DE7B0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F02F-20C0-483E-83A6-D0E81A706D9A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27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F02F-20C0-483E-83A6-D0E81A706D9A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31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F02F-20C0-483E-83A6-D0E81A706D9A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817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F02F-20C0-483E-83A6-D0E81A706D9A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8502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6F02F-20C0-483E-83A6-D0E81A706D9A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043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942DD-3022-4906-8F01-55E8406856C6}" type="datetimeFigureOut">
              <a:rPr lang="ru-RU" smtClean="0"/>
              <a:pPr/>
              <a:t>02.07.2020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776B5-CB03-4A9B-8244-88E30F3E6E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331640" y="3645024"/>
            <a:ext cx="7304856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</a:br>
            <a:r>
              <a:rPr lang="ru-RU" sz="4000" b="1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Деятельность КГА ПОУ «Хабаровский технологический колледж» </a:t>
            </a:r>
            <a:r>
              <a:rPr lang="ru-RU" sz="40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подготовке </a:t>
            </a:r>
            <a:r>
              <a:rPr lang="ru-RU" sz="4000" b="1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проведению демонстрационного </a:t>
            </a:r>
            <a:r>
              <a:rPr lang="ru-RU" sz="4000" b="1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экзамена в рамках </a:t>
            </a:r>
            <a:r>
              <a:rPr lang="ru-RU" sz="40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ГИА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83568" y="3645024"/>
            <a:ext cx="7632700" cy="3024336"/>
          </a:xfrm>
        </p:spPr>
        <p:txBody>
          <a:bodyPr>
            <a:no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sz="2000" b="1" dirty="0" smtClean="0">
              <a:ln w="0"/>
              <a:solidFill>
                <a:srgbClr val="002060"/>
              </a:solidFill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</a:pPr>
            <a:endParaRPr lang="ru-RU" sz="2000" b="1" dirty="0" smtClean="0">
              <a:ln w="0"/>
              <a:solidFill>
                <a:srgbClr val="002060"/>
              </a:solidFill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 smtClean="0">
              <a:ln w="0"/>
              <a:solidFill>
                <a:srgbClr val="18069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400" b="1" dirty="0" smtClean="0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 практики совместной </a:t>
            </a:r>
            <a:r>
              <a:rPr lang="ru-RU" sz="2400" b="1" dirty="0" err="1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sz="2400" b="1" dirty="0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работы </a:t>
            </a:r>
            <a:r>
              <a:rPr lang="ru-RU" sz="2400" b="1" dirty="0" smtClean="0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социальных </a:t>
            </a:r>
            <a:r>
              <a:rPr lang="ru-RU" sz="2400" b="1" dirty="0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партнеров для достижения общих </a:t>
            </a:r>
            <a:r>
              <a:rPr lang="ru-RU" sz="2400" b="1" dirty="0" smtClean="0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целей </a:t>
            </a:r>
            <a:r>
              <a:rPr lang="ru-RU" sz="2400" b="1" dirty="0">
                <a:ln w="0"/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основе долгосрочного прогнозирования</a:t>
            </a:r>
            <a:endParaRPr lang="ru-RU" sz="2000" b="1" dirty="0" smtClean="0">
              <a:ln w="0"/>
              <a:solidFill>
                <a:schemeClr val="tx2">
                  <a:lumMod val="50000"/>
                </a:schemeClr>
              </a:solidFill>
            </a:endParaRPr>
          </a:p>
          <a:p>
            <a:pPr algn="r">
              <a:lnSpc>
                <a:spcPct val="110000"/>
              </a:lnSpc>
              <a:spcBef>
                <a:spcPts val="0"/>
              </a:spcBef>
              <a:buNone/>
            </a:pPr>
            <a:endParaRPr lang="ru-RU" sz="2400" b="1" dirty="0" smtClean="0">
              <a:ln w="0"/>
              <a:solidFill>
                <a:srgbClr val="18069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8929" cy="16288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29464" y="476672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22225">
                  <a:noFill/>
                  <a:prstDash val="solid"/>
                </a:ln>
                <a:solidFill>
                  <a:srgbClr val="2905AD"/>
                </a:solidFill>
                <a:latin typeface="Times New Roman" pitchFamily="18" charset="0"/>
                <a:cs typeface="Times New Roman" pitchFamily="18" charset="0"/>
              </a:rPr>
              <a:t>Проект по профориентации</a:t>
            </a:r>
            <a:r>
              <a:rPr lang="ru-RU" sz="32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 smtClean="0">
              <a:ln w="22225">
                <a:noFill/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err="1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Fashion-skill</a:t>
            </a:r>
            <a:r>
              <a:rPr lang="ru-RU" sz="32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- </a:t>
            </a:r>
            <a:endParaRPr lang="ru-RU" sz="3200" b="1" dirty="0" smtClean="0">
              <a:ln w="22225">
                <a:noFill/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погружение </a:t>
            </a:r>
            <a:r>
              <a:rPr lang="ru-RU" sz="32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b="1" dirty="0" smtClean="0">
                <a:ln w="22225">
                  <a:noFill/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мастерство</a:t>
            </a:r>
          </a:p>
          <a:p>
            <a:pPr algn="ctr"/>
            <a:r>
              <a:rPr lang="ru-RU" sz="3200" b="1" dirty="0" smtClean="0">
                <a:ln w="22225">
                  <a:noFill/>
                  <a:prstDash val="solid"/>
                </a:ln>
                <a:solidFill>
                  <a:srgbClr val="2905AD"/>
                </a:solidFill>
                <a:latin typeface="Times New Roman" pitchFamily="18" charset="0"/>
                <a:cs typeface="Times New Roman" pitchFamily="18" charset="0"/>
              </a:rPr>
              <a:t>Краевое </a:t>
            </a:r>
            <a:r>
              <a:rPr lang="ru-RU" sz="3200" b="1" dirty="0">
                <a:ln w="22225">
                  <a:noFill/>
                  <a:prstDash val="solid"/>
                </a:ln>
                <a:solidFill>
                  <a:srgbClr val="2905AD"/>
                </a:solidFill>
                <a:latin typeface="Times New Roman" pitchFamily="18" charset="0"/>
                <a:cs typeface="Times New Roman" pitchFamily="18" charset="0"/>
              </a:rPr>
              <a:t>государственное автономное профессиональное образовательное учреждение «</a:t>
            </a:r>
            <a:r>
              <a:rPr lang="ru-RU" sz="3200" b="1" dirty="0" smtClean="0">
                <a:ln w="22225">
                  <a:noFill/>
                  <a:prstDash val="solid"/>
                </a:ln>
                <a:solidFill>
                  <a:srgbClr val="2905AD"/>
                </a:solidFill>
                <a:latin typeface="Times New Roman" pitchFamily="18" charset="0"/>
                <a:cs typeface="Times New Roman" pitchFamily="18" charset="0"/>
              </a:rPr>
              <a:t>Хабаровский технологический колледж»</a:t>
            </a:r>
            <a:endParaRPr lang="ru-RU" sz="3200" dirty="0">
              <a:solidFill>
                <a:srgbClr val="2905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01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7959828" cy="5018997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rgbClr val="2905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endParaRPr lang="ru-RU" sz="1600" b="1" dirty="0" smtClean="0">
              <a:solidFill>
                <a:srgbClr val="2905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эффективной системы профессионального сопровождения обучающихся с ограниченными возможностями здоровья в соответствии с их способностями, интересами и запросами рынка труда в крае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2905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600" b="1" dirty="0">
                <a:solidFill>
                  <a:srgbClr val="2905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у ребят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целостного представления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конкретной профессии, группе родственных профессий, сферы,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включающей;</a:t>
            </a:r>
          </a:p>
          <a:p>
            <a:pPr algn="just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позитивного отношения к себе, осознание своей индивидуальности применительно к реализации себя в будущей профессии;</a:t>
            </a:r>
          </a:p>
          <a:p>
            <a:pPr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расширение представления обучающихся о «рынке востребованных профессий» в крае; </a:t>
            </a:r>
          </a:p>
          <a:p>
            <a:pPr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помощь в решении актуальных задач: проблемы с выбором дальнейшего образовательного и профессионального маршрута, гармонизация эмоционально-волевой сферы, проблемы взаимоотношений со сверстниками, учителями, родителями. </a:t>
            </a:r>
          </a:p>
        </p:txBody>
      </p:sp>
      <p:pic>
        <p:nvPicPr>
          <p:cNvPr id="1027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-99392"/>
            <a:ext cx="1763688" cy="139523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72000" y="5072074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Заголовок 10"/>
          <p:cNvSpPr txBox="1">
            <a:spLocks/>
          </p:cNvSpPr>
          <p:nvPr/>
        </p:nvSpPr>
        <p:spPr>
          <a:xfrm>
            <a:off x="242415" y="548680"/>
            <a:ext cx="7857978" cy="5739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pc="50" dirty="0" smtClean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по профориентации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Fashion-skill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- погружение в мастерство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21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242415" y="260647"/>
            <a:ext cx="7857978" cy="560073"/>
          </a:xfrm>
        </p:spPr>
        <p:txBody>
          <a:bodyPr>
            <a:noAutofit/>
          </a:bodyPr>
          <a:lstStyle/>
          <a:p>
            <a:r>
              <a:rPr lang="ru-RU" sz="2000" b="1" spc="50" dirty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по </a:t>
            </a:r>
            <a:r>
              <a:rPr lang="ru-RU" sz="2000" b="1" spc="50" dirty="0" smtClean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профориентации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Fashion-skill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погружение 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мастерство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68509" y="2022474"/>
            <a:ext cx="28063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 smtClean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-119940"/>
            <a:ext cx="1702594" cy="13469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2414" y="1916832"/>
            <a:ext cx="8568952" cy="2727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Социальные партнеры – участники практики 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Представители государственного сектора: Управление торговли, питания и бытового обслуживания, КГКУ Центр занятости населения города Хабаровска, КГБУ "Хабаровский центр социальной реабилитации инвалидов"; представители общественно- профессиональных некоммерческих организаций: Некоммерческое партнерство «Хабаровская ассоциация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отельеров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Некоммерческое партнерство «Дальневосточная лига парикмахеров»; представители реального сектора экономики (ЗАО Хабаровск-Турист, ИП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Ланец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А.А. «Академия красоты», ИП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Зайони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салон моды Маргарита, ООО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Ристретто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Ресторан Амур, учебный центр «Мастерская фотографии», ООО «Открытый мир-Вояж» и др.).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414" y="4709462"/>
            <a:ext cx="820521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Роли и функции: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Совместно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социальными партнерами на основе прогнозирования потребностей отрасли в квалифицированных рабочих и специалистах ведется работа по повышению эффективности реализации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мероприятий.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Социальные партнеры в реализации данной практики выступают в ролях: наставник, модератор,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коуч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спикер, эксперт, </a:t>
            </a:r>
            <a:r>
              <a:rPr lang="ru-RU" sz="1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реализатор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координатор, исследователь и др.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414" y="1124744"/>
            <a:ext cx="8434042" cy="685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Целевая </a:t>
            </a:r>
            <a:r>
              <a:rPr lang="ru-RU" b="1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группа:</a:t>
            </a:r>
            <a:endParaRPr lang="ru-RU" b="1" dirty="0">
              <a:solidFill>
                <a:srgbClr val="2905A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Учащиеся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ОВЗ в возрасте от 7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лет Дальневосточного региона.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30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468509" y="2022474"/>
            <a:ext cx="28063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 smtClean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-119940"/>
            <a:ext cx="1774602" cy="140387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9552" y="1021283"/>
            <a:ext cx="8064896" cy="5625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Социальная значимость </a:t>
            </a:r>
            <a:r>
              <a:rPr lang="ru-RU" sz="1600" b="1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Стремительный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переход на международные стандарты обслуживания отрасли гостеприимства, дизайна, сферы услуг, скорость изменения требований, предъявляемых работодателями к качеству образования выпускников СПО потребовал модернизацию системы профессионального образования России, в том числе Хабаровского края. В связи с этим, актуальными становятся задачи, связанные с достижением высокого стандарта качества образования выпускников СПО.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Поставленные задачи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определяют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целевую направленность процесса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 (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осознанность выбора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профессии необходимой в крае) каждого поступившего в колледж.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 мер по оказанию молодёжи личностно-ориентированной помощи в выявлении и развитии их способностей, склонностей и интересов в выборе профессии, это одна из наиболее важных задач социализации человека в общество. Особенно трудно выбор профессии дается людям с ограниченными возможностями здоровья, профессиональные возможности которых также ограничены. Сложно сориентироваться в огромном мире профессий, условиях современного рынка труда самостоятельно. Сложно не ошибиться в выборе профессии, которая будет тебе не только интересна, но и соответствует твоим физиологическим возможностям.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работа является логическим завершением выбора профессиональной траектории дальнейшей жизни молодого человека. Наш проект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Fashion-skill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дает возможность подростку овладеть навыками осознанного выбора профессии.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0"/>
          <p:cNvSpPr txBox="1">
            <a:spLocks/>
          </p:cNvSpPr>
          <p:nvPr/>
        </p:nvSpPr>
        <p:spPr>
          <a:xfrm>
            <a:off x="242415" y="260647"/>
            <a:ext cx="7857978" cy="560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pc="50" smtClean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по профориентации </a:t>
            </a:r>
            <a:r>
              <a:rPr lang="ru-RU" sz="2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«Fashion-skill» - погружение в мастерство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40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468509" y="2022474"/>
            <a:ext cx="28063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 smtClean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0435" y="-119941"/>
            <a:ext cx="2028495" cy="16047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1520" y="1091612"/>
            <a:ext cx="8496944" cy="5361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практики:</a:t>
            </a:r>
            <a:endParaRPr lang="ru-RU" sz="1600" b="1" dirty="0">
              <a:solidFill>
                <a:srgbClr val="2905A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рассчитан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три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состоит из следующих этапов: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1.Подготовительный, 01.05.2016- 01.09.2016: </a:t>
            </a:r>
            <a:endParaRPr lang="ru-RU" sz="1600" dirty="0" smtClean="0">
              <a:solidFill>
                <a:srgbClr val="2905A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Основной </a:t>
            </a:r>
            <a:r>
              <a:rPr lang="ru-RU" sz="1600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этап, 01.09.2016- 30.06.2019: </a:t>
            </a:r>
            <a:endParaRPr lang="ru-RU" sz="1600" dirty="0" smtClean="0">
              <a:solidFill>
                <a:srgbClr val="2905A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3.Заключительный </a:t>
            </a:r>
            <a:r>
              <a:rPr lang="ru-RU" sz="1600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этап, 30.06.2019-01.10.2019</a:t>
            </a:r>
            <a:r>
              <a:rPr lang="ru-RU" sz="1600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0"/>
          <p:cNvSpPr>
            <a:spLocks noGrp="1"/>
          </p:cNvSpPr>
          <p:nvPr>
            <p:ph type="title"/>
          </p:nvPr>
        </p:nvSpPr>
        <p:spPr>
          <a:xfrm>
            <a:off x="242415" y="260647"/>
            <a:ext cx="7857978" cy="560073"/>
          </a:xfrm>
        </p:spPr>
        <p:txBody>
          <a:bodyPr>
            <a:noAutofit/>
          </a:bodyPr>
          <a:lstStyle/>
          <a:p>
            <a:r>
              <a:rPr lang="ru-RU" sz="2000" b="1" spc="50" dirty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по </a:t>
            </a:r>
            <a:r>
              <a:rPr lang="ru-RU" sz="2000" b="1" spc="50" dirty="0" smtClean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профориентации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Fashion-skill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погружение 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мастерство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2201" t="18706" r="9680" b="17059"/>
          <a:stretch/>
        </p:blipFill>
        <p:spPr>
          <a:xfrm>
            <a:off x="683568" y="1925398"/>
            <a:ext cx="2366094" cy="1488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1720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576038" y="1925397"/>
            <a:ext cx="50284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имеющегося опыта по профориентации;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договоров между участниками проекта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МТБ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3515410"/>
            <a:ext cx="2497460" cy="15983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3586" y="3863950"/>
            <a:ext cx="47481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проекта через массовую работу;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промежуточная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диагностика и анализ результатов проекта;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рефлексия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31840" y="5517232"/>
            <a:ext cx="5377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результатов проекта и заключительных исследований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презентаций результата;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тиражирование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опыта. </a:t>
            </a:r>
          </a:p>
        </p:txBody>
      </p:sp>
      <p:pic>
        <p:nvPicPr>
          <p:cNvPr id="1028" name="Picture 4" descr="общий доступ к файлу документа копирование плоский цвет значок ...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5" t="20324" r="12663" b="10513"/>
          <a:stretch/>
        </p:blipFill>
        <p:spPr bwMode="auto">
          <a:xfrm>
            <a:off x="1331640" y="5373217"/>
            <a:ext cx="1368153" cy="138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63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468509" y="2022474"/>
            <a:ext cx="28063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 smtClean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-119940"/>
            <a:ext cx="1702594" cy="13469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91695" y="937688"/>
            <a:ext cx="8856984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</a:t>
            </a:r>
            <a:r>
              <a:rPr lang="ru-RU" sz="1600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 – реализация подпрограмм проекта</a:t>
            </a:r>
            <a:endParaRPr lang="ru-RU" sz="1600" dirty="0" smtClean="0">
              <a:solidFill>
                <a:srgbClr val="2905AD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тестирование (Ознакомление школьников с требованиями профессий к специалистам 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содержанием профессиональной деятельности)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Психологические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(Диагностическое тестирование -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сравнение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требований, предъявляемых профессией к человеку,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индивидуальным возможностям)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Профессиональные пробы, в том числе участие в национальном проекте «Билет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будущее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(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Профиспытание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моделирующее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элементы конкретного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вида профессиональной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и способствующее сознательному, обоснованному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выбору профессии по 3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уровням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критериям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готовности учащихся к выполнению профессиональных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проб)                                     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 с социальными партнерами на базе предприятий, организаций, мастерских колледжа, оснащенных современным оборудованием (мастер-классы, знакомство с работой предприятия, современного оборудования, обучающие семинары и другие формы)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2080" y="4058154"/>
            <a:ext cx="3418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0"/>
          <p:cNvSpPr>
            <a:spLocks noGrp="1"/>
          </p:cNvSpPr>
          <p:nvPr>
            <p:ph type="title"/>
          </p:nvPr>
        </p:nvSpPr>
        <p:spPr>
          <a:xfrm>
            <a:off x="242415" y="260647"/>
            <a:ext cx="7857978" cy="560073"/>
          </a:xfrm>
        </p:spPr>
        <p:txBody>
          <a:bodyPr>
            <a:noAutofit/>
          </a:bodyPr>
          <a:lstStyle/>
          <a:p>
            <a:r>
              <a:rPr lang="ru-RU" sz="2000" b="1" spc="50" dirty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по </a:t>
            </a:r>
            <a:r>
              <a:rPr lang="ru-RU" sz="2000" b="1" spc="50" dirty="0" smtClean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профориентации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Fashion-skill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погружение 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мастерство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8" y="4941168"/>
            <a:ext cx="2628024" cy="1752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489" y="4293096"/>
            <a:ext cx="2483768" cy="17663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2751" r="11413" b="3931"/>
          <a:stretch/>
        </p:blipFill>
        <p:spPr>
          <a:xfrm>
            <a:off x="4788024" y="4892902"/>
            <a:ext cx="2082449" cy="184846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" r="17517"/>
          <a:stretch/>
        </p:blipFill>
        <p:spPr>
          <a:xfrm>
            <a:off x="6588224" y="4221088"/>
            <a:ext cx="2483769" cy="19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1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468509" y="2022474"/>
            <a:ext cx="280633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200" b="1" spc="50" dirty="0" smtClean="0">
              <a:ln w="11430"/>
              <a:solidFill>
                <a:srgbClr val="00297A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3" descr="D:\Рабочий стол\Файлы\Логотип\Логотип ХТК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-119940"/>
            <a:ext cx="1702594" cy="134690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0" y="1052736"/>
            <a:ext cx="8964488" cy="33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Перспективы </a:t>
            </a:r>
            <a:r>
              <a:rPr lang="ru-RU" sz="1600" b="1" dirty="0" smtClean="0">
                <a:solidFill>
                  <a:srgbClr val="2905AD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развития: </a:t>
            </a:r>
          </a:p>
        </p:txBody>
      </p:sp>
      <p:sp>
        <p:nvSpPr>
          <p:cNvPr id="8" name="Заголовок 10"/>
          <p:cNvSpPr>
            <a:spLocks noGrp="1"/>
          </p:cNvSpPr>
          <p:nvPr>
            <p:ph type="title"/>
          </p:nvPr>
        </p:nvSpPr>
        <p:spPr>
          <a:xfrm>
            <a:off x="242415" y="260647"/>
            <a:ext cx="7857978" cy="560073"/>
          </a:xfrm>
        </p:spPr>
        <p:txBody>
          <a:bodyPr>
            <a:noAutofit/>
          </a:bodyPr>
          <a:lstStyle/>
          <a:p>
            <a:r>
              <a:rPr lang="ru-RU" sz="2000" b="1" spc="50" dirty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по </a:t>
            </a:r>
            <a:r>
              <a:rPr lang="ru-RU" sz="2000" b="1" spc="50" dirty="0" smtClean="0">
                <a:ln w="11430"/>
                <a:solidFill>
                  <a:srgbClr val="2905AD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профориентации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Fashion-skill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погружение </a:t>
            </a: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мастерство </a:t>
            </a:r>
            <a:endParaRPr lang="ru-RU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85689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положительная динамика охвата потенциальных участников проекта;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обобщение опыта реализации проекта всеми социальными партнерами в рамках работы круглого стола;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реклама проекта в социальных сетях;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представление проекта на сайте колледжа;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информирование через региональные СМИ;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участие в краевых конкурсах по профориентации, трудоустройстве, национальных проектах: «Билет в будущее», «Премия траектория» и т.д.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42" y="4653136"/>
            <a:ext cx="3059832" cy="20398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516671"/>
            <a:ext cx="2051045" cy="2916958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 rotWithShape="1">
          <a:blip r:embed="rId6"/>
          <a:srcRect l="16836" t="17674" r="37307" b="35576"/>
          <a:stretch/>
        </p:blipFill>
        <p:spPr bwMode="auto">
          <a:xfrm>
            <a:off x="4283968" y="5013176"/>
            <a:ext cx="2817053" cy="18448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573016"/>
            <a:ext cx="2987824" cy="199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4299</TotalTime>
  <Words>792</Words>
  <Application>Microsoft Office PowerPoint</Application>
  <PresentationFormat>Экран (4:3)</PresentationFormat>
  <Paragraphs>84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Тема Office</vt:lpstr>
      <vt:lpstr>                                                     Деятельность КГА ПОУ «Хабаровский технологический колледж» по подготовке и проведению демонстрационного экзамена в рамках ГИА</vt:lpstr>
      <vt:lpstr>Презентация PowerPoint</vt:lpstr>
      <vt:lpstr>Проект по профориентации  «Fashion-skill» - погружение в мастерство </vt:lpstr>
      <vt:lpstr>Презентация PowerPoint</vt:lpstr>
      <vt:lpstr>Проект по профориентации  «Fashion-skill» - погружение в мастерство </vt:lpstr>
      <vt:lpstr>Проект по профориентации  «Fashion-skill» - погружение в мастерство </vt:lpstr>
      <vt:lpstr>Проект по профориентации  «Fashion-skill» - погружение в мастерство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ХТК</dc:creator>
  <cp:lastModifiedBy>ХТК</cp:lastModifiedBy>
  <cp:revision>360</cp:revision>
  <cp:lastPrinted>2019-01-23T02:16:42Z</cp:lastPrinted>
  <dcterms:created xsi:type="dcterms:W3CDTF">2017-07-19T03:05:35Z</dcterms:created>
  <dcterms:modified xsi:type="dcterms:W3CDTF">2020-07-02T05:16:06Z</dcterms:modified>
</cp:coreProperties>
</file>