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1" r:id="rId5"/>
    <p:sldId id="269" r:id="rId6"/>
    <p:sldId id="270" r:id="rId7"/>
    <p:sldId id="258" r:id="rId8"/>
    <p:sldId id="272" r:id="rId9"/>
    <p:sldId id="275" r:id="rId10"/>
    <p:sldId id="274" r:id="rId11"/>
    <p:sldId id="262" r:id="rId12"/>
    <p:sldId id="264" r:id="rId13"/>
    <p:sldId id="273" r:id="rId14"/>
    <p:sldId id="263" r:id="rId15"/>
    <p:sldId id="276" r:id="rId16"/>
    <p:sldId id="260" r:id="rId17"/>
    <p:sldId id="265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0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6824682" cy="277178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Занятие №3</a:t>
            </a:r>
            <a:br>
              <a:rPr lang="ru-RU" dirty="0" smtClean="0"/>
            </a:br>
            <a:r>
              <a:rPr lang="ru-RU" dirty="0" smtClean="0"/>
              <a:t>Проектирование целей учебного занятия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857760"/>
            <a:ext cx="7854696" cy="694880"/>
          </a:xfrm>
        </p:spPr>
        <p:txBody>
          <a:bodyPr/>
          <a:lstStyle/>
          <a:p>
            <a:r>
              <a:rPr lang="ru-RU" dirty="0" smtClean="0"/>
              <a:t>Н.Ю. Третьякова, заместитель директора по НМР</a:t>
            </a:r>
            <a:endParaRPr lang="ru-RU" dirty="0"/>
          </a:p>
        </p:txBody>
      </p:sp>
      <p:pic>
        <p:nvPicPr>
          <p:cNvPr id="4" name="Picture 2" descr="F:\My Documents\Образцы\лого ХТК без адрес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70" y="714356"/>
            <a:ext cx="2500330" cy="2099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Картинки по запросу воспитательные цели Н.Е. Щурковой"/>
          <p:cNvPicPr>
            <a:picLocks noChangeAspect="1" noChangeArrowheads="1"/>
          </p:cNvPicPr>
          <p:nvPr/>
        </p:nvPicPr>
        <p:blipFill>
          <a:blip r:embed="rId2"/>
          <a:srcRect l="52885"/>
          <a:stretch>
            <a:fillRect/>
          </a:stretch>
        </p:blipFill>
        <p:spPr bwMode="auto">
          <a:xfrm>
            <a:off x="2357422" y="428604"/>
            <a:ext cx="4514840" cy="6035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30469" t="25000" r="43359" b="52083"/>
          <a:stretch>
            <a:fillRect/>
          </a:stretch>
        </p:blipFill>
        <p:spPr bwMode="auto">
          <a:xfrm>
            <a:off x="785786" y="1357298"/>
            <a:ext cx="7929618" cy="3905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686800" cy="49673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30469" t="47917" r="42969" b="26389"/>
          <a:stretch>
            <a:fillRect/>
          </a:stretch>
        </p:blipFill>
        <p:spPr bwMode="auto">
          <a:xfrm>
            <a:off x="714348" y="1643050"/>
            <a:ext cx="761490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Н.Е. Щурков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42852"/>
            <a:ext cx="3810000" cy="25336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857232"/>
            <a:ext cx="4786346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700" b="1" dirty="0" smtClean="0"/>
              <a:t>Воспитывающий аспект цели </a:t>
            </a:r>
            <a:br>
              <a:rPr lang="ru-RU" sz="2700" b="1" dirty="0" smtClean="0"/>
            </a:br>
            <a:r>
              <a:rPr lang="ru-RU" sz="2700" dirty="0" smtClean="0"/>
              <a:t>(направления воспитательной работы по Н.Е. </a:t>
            </a:r>
            <a:r>
              <a:rPr lang="ru-RU" sz="2700" dirty="0" err="1" smtClean="0"/>
              <a:t>Щурковой</a:t>
            </a:r>
            <a:r>
              <a:rPr lang="ru-RU" sz="2700" dirty="0" smtClean="0"/>
              <a:t>):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467104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dirty="0" smtClean="0"/>
              <a:t>— Я – концепция: требовательность к себе, гордость и скромность, чувство собственного достоинства, дисциплинированность, ответственность, добросовестность и т.д.</a:t>
            </a:r>
          </a:p>
          <a:p>
            <a:pPr fontAlgn="base">
              <a:buNone/>
            </a:pPr>
            <a:r>
              <a:rPr lang="ru-RU" dirty="0" smtClean="0"/>
              <a:t>— Я – другие люди: гуманность, товарищество, доброта, деликатность и вежливость, терпимость, взаимовыручка и т.д.</a:t>
            </a:r>
          </a:p>
          <a:p>
            <a:pPr fontAlgn="base">
              <a:buNone/>
            </a:pPr>
            <a:r>
              <a:rPr lang="ru-RU" dirty="0" smtClean="0"/>
              <a:t>— Я – общество: чувство долга, ответственность, трудолюбие, озабоченность неудачами товарищей, радость сопереживания их успехами и т.д.</a:t>
            </a:r>
          </a:p>
          <a:p>
            <a:pPr fontAlgn="base">
              <a:buNone/>
            </a:pPr>
            <a:r>
              <a:rPr lang="ru-RU" dirty="0" smtClean="0"/>
              <a:t>— Я – труд: ответственное выполнение домашних заданий, подготовка своего рабочего места, дисциплинированность и собранность, честность и усердие и т.д.</a:t>
            </a:r>
          </a:p>
          <a:p>
            <a:pPr fontAlgn="base">
              <a:buNone/>
            </a:pPr>
            <a:r>
              <a:rPr lang="ru-RU" dirty="0" smtClean="0"/>
              <a:t>— Я – Родина: чувство гордости за успехи, озабоченность ее трудностями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30469" t="63889" r="42969" b="9722"/>
          <a:stretch>
            <a:fillRect/>
          </a:stretch>
        </p:blipFill>
        <p:spPr bwMode="auto">
          <a:xfrm>
            <a:off x="857224" y="1643050"/>
            <a:ext cx="754234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Алгоритм анализа триединой цели занятия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ru-RU" dirty="0" smtClean="0"/>
              <a:t>Определить краткость, чёткость и простоту формулировки триединой цели занятия. Посмотреть, заложен ли в ней конечный его результат (чего достичь?);</a:t>
            </a:r>
          </a:p>
          <a:p>
            <a:pPr fontAlgn="base"/>
            <a:r>
              <a:rPr lang="ru-RU" dirty="0" smtClean="0"/>
              <a:t>Установить, чем вызвана постановка данной цели: программой, желанием педагога, интересами  обучающихся;</a:t>
            </a:r>
          </a:p>
          <a:p>
            <a:pPr fontAlgn="base"/>
            <a:r>
              <a:rPr lang="ru-RU" dirty="0" smtClean="0"/>
              <a:t>Выяснить, в какой связи цель данного занятия находится с общей целью темы;</a:t>
            </a:r>
          </a:p>
          <a:p>
            <a:pPr fontAlgn="base"/>
            <a:r>
              <a:rPr lang="ru-RU" dirty="0" smtClean="0"/>
              <a:t>Определить степень осознанности триединой цели занятия самим педагогом;</a:t>
            </a:r>
          </a:p>
          <a:p>
            <a:pPr fontAlgn="base"/>
            <a:r>
              <a:rPr lang="ru-RU" dirty="0" smtClean="0"/>
              <a:t>Выяснить полноту и комплексность цели; уяснить реальность достижения триединой цели на данном занятии;</a:t>
            </a:r>
          </a:p>
          <a:p>
            <a:pPr fontAlgn="base"/>
            <a:r>
              <a:rPr lang="ru-RU" dirty="0" smtClean="0"/>
              <a:t>Определить, соответствует ли воспитывающий и развивающий аспекты цели воспитательным и развивающим возможностям познавательного аспекта;</a:t>
            </a:r>
          </a:p>
          <a:p>
            <a:pPr fontAlgn="base"/>
            <a:r>
              <a:rPr lang="ru-RU" dirty="0" smtClean="0"/>
              <a:t>Определить, каким образом повлиял на достижение триединой цели занятия уровень соответствия содержания учебного материала, методов обучения и форм организации познавательной деятельности  обучающихся;</a:t>
            </a:r>
          </a:p>
          <a:p>
            <a:pPr fontAlgn="base"/>
            <a:r>
              <a:rPr lang="ru-RU" dirty="0" smtClean="0"/>
              <a:t>Определить разрыв между триединой целью занятия и его конечным результатом;</a:t>
            </a:r>
          </a:p>
          <a:p>
            <a:pPr fontAlgn="base"/>
            <a:r>
              <a:rPr lang="ru-RU" dirty="0" smtClean="0"/>
              <a:t>Выяснить, насколько понятно и доходчиво сформулирована цель занятия для  обучающихся, была ли понятна и осознана ими;</a:t>
            </a:r>
          </a:p>
          <a:p>
            <a:pPr fontAlgn="base"/>
            <a:r>
              <a:rPr lang="ru-RU" dirty="0" smtClean="0"/>
              <a:t>Установить, каким образом осознанность и принятие цели занятия учащимися повлияли на её достижение и конечный результат занятия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6186502" cy="43891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«Удовлетворите всем желаниям человека, но отнимите у него цель в жизни и посмотрите, каким несчастным и ничтожным существом явится он. Следовательно, не удовлетворение желаний — то, что обыкновенно называют счастьем, а цель в жизни является сердцевиной человеческого достоинства и человеческого счастья» </a:t>
            </a:r>
            <a:br>
              <a:rPr lang="ru-RU" dirty="0" smtClean="0"/>
            </a:br>
            <a:r>
              <a:rPr lang="ru-RU" dirty="0" smtClean="0"/>
              <a:t>К. Д. Ушинский</a:t>
            </a:r>
            <a:endParaRPr lang="ru-RU" dirty="0"/>
          </a:p>
        </p:txBody>
      </p:sp>
      <p:pic>
        <p:nvPicPr>
          <p:cNvPr id="15362" name="Picture 2" descr="Картинки по запрос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000240"/>
            <a:ext cx="2190750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51033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Адрес странички Школа молодого педагога на сайте колледжа </a:t>
            </a:r>
            <a:r>
              <a:rPr lang="en-US" sz="2800" dirty="0" smtClean="0"/>
              <a:t>http://khtk27.ru/?page_id=118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828" t="11111" r="22656" b="4861"/>
          <a:stretch>
            <a:fillRect/>
          </a:stretch>
        </p:blipFill>
        <p:spPr bwMode="auto">
          <a:xfrm>
            <a:off x="1142976" y="1320251"/>
            <a:ext cx="6270013" cy="553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51033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Адрес странички Школа молодого педагога на сайте колледжа </a:t>
            </a:r>
            <a:r>
              <a:rPr lang="en-US" sz="2800" dirty="0" smtClean="0"/>
              <a:t>http://khtk27.ru/?page_id=118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3984" t="11805" r="34766" b="24305"/>
          <a:stretch>
            <a:fillRect/>
          </a:stretch>
        </p:blipFill>
        <p:spPr bwMode="auto">
          <a:xfrm>
            <a:off x="1928794" y="1214422"/>
            <a:ext cx="4907459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6115064" cy="469742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Занятие  — клеточка педагогического процесса.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нем, как солнце в капле воды, отражаются все его стороны. Если не вся, то значительная часть педагогики концентрируется в занятии.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Скаткин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М.Н.)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4338" name="Picture 2" descr="Картинки по запрос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357298"/>
            <a:ext cx="2262192" cy="3140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pPr algn="just" fontAlgn="base">
              <a:buNone/>
            </a:pPr>
            <a:r>
              <a:rPr lang="ru-RU" b="1" dirty="0" smtClean="0"/>
              <a:t>Учебное занятие – </a:t>
            </a:r>
            <a:r>
              <a:rPr lang="ru-RU" dirty="0" smtClean="0"/>
              <a:t>это форма организации учебного процесса, ограниченная временными рамками, предполагающая специально организованное педагогом обучение (передача им знаний, умений и навыков по конкретному предмету), в результате которого происходит усвоение этих знаний, формирование и развитие умений и навыков.</a:t>
            </a:r>
          </a:p>
          <a:p>
            <a:pPr algn="just" fontAlgn="base">
              <a:buNone/>
            </a:pPr>
            <a:endParaRPr lang="ru-RU" dirty="0" smtClean="0"/>
          </a:p>
          <a:p>
            <a:pPr algn="just" fontAlgn="base">
              <a:buNone/>
            </a:pPr>
            <a:r>
              <a:rPr lang="ru-RU" dirty="0" smtClean="0"/>
              <a:t>Для того чтобы занятие стало обучающим, его нужно </a:t>
            </a:r>
            <a:r>
              <a:rPr lang="ru-RU" b="1" dirty="0" smtClean="0"/>
              <a:t>тщательно подготовить, спланировать.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Картинки по запросу це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00430" y="357166"/>
            <a:ext cx="550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Цель занятия </a:t>
            </a:r>
            <a:r>
              <a:rPr lang="ru-RU" dirty="0" smtClean="0">
                <a:solidFill>
                  <a:schemeClr val="bg1"/>
                </a:solidFill>
              </a:rPr>
              <a:t>– заранее запрограммированный педагогом результат, который должен быть достигнут педагогом и учащимися в конце занятия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Упражнение  «Жизненный успех»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1390868"/>
          <a:ext cx="7500989" cy="498136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4214842"/>
                <a:gridCol w="1941870"/>
                <a:gridCol w="1344277"/>
              </a:tblGrid>
              <a:tr h="403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600" dirty="0"/>
                        <a:t>Что такое жизненный успех?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600" dirty="0"/>
                        <a:t>Индивидуальное решение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600" dirty="0"/>
                        <a:t>Групповое решение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762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dirty="0"/>
                        <a:t>наличие семьи и детей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dirty="0"/>
                        <a:t>уважение окружающих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dirty="0"/>
                        <a:t>интересная работа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dirty="0"/>
                        <a:t>наличие надежных друзей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dirty="0"/>
                        <a:t>честно прожитая жизнь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dirty="0"/>
                        <a:t>жить не хуже других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dirty="0"/>
                        <a:t>возможность быть самому себе хозяином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dirty="0"/>
                        <a:t>реализация своих творческих способностей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dirty="0"/>
                        <a:t>богатство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dirty="0"/>
                        <a:t>яркие жизненные впечатления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dirty="0"/>
                        <a:t>быть первым во всем, что мне кажется важным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dirty="0"/>
                        <a:t>победа над своими врагами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dirty="0"/>
                        <a:t>высокая должность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dirty="0"/>
                        <a:t>наличие престижной собственности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dirty="0"/>
                        <a:t>обладание властью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dirty="0"/>
                        <a:t>достижение известности, популярности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Упражнение  «Жизненный успех»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1390868"/>
          <a:ext cx="7500989" cy="3453502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4214842"/>
                <a:gridCol w="1941870"/>
                <a:gridCol w="1344277"/>
              </a:tblGrid>
              <a:tr h="32362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Способ достижения успеха?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Индивид.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Групп.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762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получить хорошее образование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упорно и последовательно отстаивать свои интересы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обладать талантом, способностями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уметь приспосабливаться к обстоятельствам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удача, счастливое стечение обстоятельств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наличие нужных связей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быть жестким, уметь идти напролом ради поставленной цели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иметь обеспеченных, влиятельных родителей и других родственников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активно участвовать в общественной жизни, политике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Tx/>
                        <a:buNone/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uchportfolio.ru/users_content/b645e524a1512ce68947d3b9c948aa46/images/2(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262995" cy="6197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и по запросу це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08" y="0"/>
            <a:ext cx="909298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Триединство целей занятия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614866" cy="1493520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ru-RU" dirty="0" smtClean="0"/>
              <a:t>Образовательные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dirty="0" smtClean="0"/>
              <a:t>Развивающие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dirty="0" smtClean="0"/>
              <a:t>Воспитательные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и по запросу це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21153" cy="45005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Свойства цели: </a:t>
            </a:r>
            <a:b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86050" y="2000240"/>
            <a:ext cx="43577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</a:rPr>
              <a:t>Конкретность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</a:rPr>
              <a:t>измеримость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</a:rPr>
              <a:t>достижимость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</a:rPr>
              <a:t>ориентированность на результат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соотносимость</a:t>
            </a:r>
            <a:r>
              <a:rPr lang="ru-RU" sz="3200" dirty="0" smtClean="0">
                <a:solidFill>
                  <a:srgbClr val="FF0000"/>
                </a:solidFill>
              </a:rPr>
              <a:t> с конкретным сроком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358</Words>
  <PresentationFormat>Экран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Занятие №3 Проектирование целей учебного занятия</vt:lpstr>
      <vt:lpstr>Слайд 2</vt:lpstr>
      <vt:lpstr>Слайд 3</vt:lpstr>
      <vt:lpstr>Слайд 4</vt:lpstr>
      <vt:lpstr>Упражнение  «Жизненный успех»</vt:lpstr>
      <vt:lpstr>Упражнение  «Жизненный успех»</vt:lpstr>
      <vt:lpstr>Слайд 7</vt:lpstr>
      <vt:lpstr>Триединство целей занятия</vt:lpstr>
      <vt:lpstr>Свойства цели:  </vt:lpstr>
      <vt:lpstr>Слайд 10</vt:lpstr>
      <vt:lpstr>Слайд 11</vt:lpstr>
      <vt:lpstr>Слайд 12</vt:lpstr>
      <vt:lpstr>  Воспитывающий аспект цели  (направления воспитательной работы по Н.Е. Щурковой):</vt:lpstr>
      <vt:lpstr>Слайд 14</vt:lpstr>
      <vt:lpstr>Алгоритм анализа триединой цели занятия </vt:lpstr>
      <vt:lpstr>Слайд 16</vt:lpstr>
      <vt:lpstr>Адрес странички Школа молодого педагога на сайте колледжа http://khtk27.ru/?page_id=118</vt:lpstr>
      <vt:lpstr>Адрес странички Школа молодого педагога на сайте колледжа http://khtk27.ru/?page_id=118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Третьякова</dc:creator>
  <cp:lastModifiedBy>Третьякова</cp:lastModifiedBy>
  <cp:revision>21</cp:revision>
  <dcterms:created xsi:type="dcterms:W3CDTF">2016-11-29T05:08:50Z</dcterms:created>
  <dcterms:modified xsi:type="dcterms:W3CDTF">2017-11-21T04:53:12Z</dcterms:modified>
</cp:coreProperties>
</file>