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57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0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32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28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69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8984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91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18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16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23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54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4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3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41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16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86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57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11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7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03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подготовки и поведения лекции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437112"/>
            <a:ext cx="7315200" cy="685800"/>
          </a:xfrm>
        </p:spPr>
        <p:txBody>
          <a:bodyPr/>
          <a:lstStyle/>
          <a:p>
            <a:r>
              <a:rPr lang="ru-RU" dirty="0" smtClean="0"/>
              <a:t>Третьякова Н.Ю., заместитель директора по НМР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485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Активность студентов на лекции</a:t>
            </a:r>
            <a:endParaRPr lang="ru-RU" dirty="0"/>
          </a:p>
        </p:txBody>
      </p:sp>
      <p:pic>
        <p:nvPicPr>
          <p:cNvPr id="3" name="Рисунок 2" descr="http://www.bestreferat.ru/images/ref/24/25782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0055"/>
            <a:ext cx="6572622" cy="32929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8760" y="4954015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четыре фазы: </a:t>
            </a:r>
            <a:endParaRPr lang="ru-RU" dirty="0" smtClean="0"/>
          </a:p>
          <a:p>
            <a:r>
              <a:rPr lang="ru-RU" dirty="0" smtClean="0"/>
              <a:t>начало </a:t>
            </a:r>
            <a:r>
              <a:rPr lang="ru-RU" dirty="0"/>
              <a:t>восприятия - 4-5 мин (1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оптимальная </a:t>
            </a:r>
            <a:r>
              <a:rPr lang="ru-RU" dirty="0"/>
              <a:t>активность восприятия - 25-30 мин (2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аза </a:t>
            </a:r>
            <a:r>
              <a:rPr lang="ru-RU" dirty="0"/>
              <a:t>усилий - 10-15 мин (3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фаза </a:t>
            </a:r>
            <a:r>
              <a:rPr lang="ru-RU" dirty="0"/>
              <a:t>выраженного утомления (4) </a:t>
            </a:r>
          </a:p>
        </p:txBody>
      </p:sp>
    </p:spTree>
    <p:extLst>
      <p:ext uri="{BB962C8B-B14F-4D97-AF65-F5344CB8AC3E}">
        <p14:creationId xmlns:p14="http://schemas.microsoft.com/office/powerpoint/2010/main" xmlns="" val="373789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сТруктура</a:t>
            </a:r>
            <a:r>
              <a:rPr lang="ru-RU" dirty="0" smtClean="0"/>
              <a:t> лекции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 Вводная часть. Формирование цели и задачи лекции. Краткая характеристика проблемы. Показ состояния вопроса. Список литературы. Иногда установление связи с предыдущими темами.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 Изложение. Доказательства. Анализ, освещение событий. Разбор фактов. Демонстрация опыта. Характеристика различных точек зрения. Определение своей позиции. Формулирование частных выводов. Показ связей с практикой. Достоинства и недостатки принципов, методов, объектов рассмотрения. Область применения.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 Заключение. Формулирование основного вывода. Установка для самостоятельной работы. Методические советы. Ответы на вопросы.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748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teachingstars.com/wp-content/uploads/2013/08/lyraphysics_1200x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94" y="1556792"/>
            <a:ext cx="8823212" cy="49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82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071546"/>
            <a:ext cx="854964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ru-RU" i="1" dirty="0"/>
              <a:t>Поэтами рождаются, ораторами становятся</a:t>
            </a:r>
            <a:r>
              <a:rPr lang="ru-RU" i="1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Цицерон</a:t>
            </a:r>
            <a:endParaRPr lang="ru-RU" dirty="0"/>
          </a:p>
        </p:txBody>
      </p:sp>
      <p:sp>
        <p:nvSpPr>
          <p:cNvPr id="5" name="AutoShape 2" descr="http://www.daviddarling.info/images2/Cice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99592" y="60932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Цицерон, Маркус Туллий (106-43 до н.э. )</a:t>
            </a:r>
          </a:p>
        </p:txBody>
      </p:sp>
      <p:pic>
        <p:nvPicPr>
          <p:cNvPr id="1026" name="Picture 2" descr="https://24smi.org/public/media/resize/660x-/celebrity/2017/08/24/r7kYiUS3uOwM_tsitser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3065610" cy="3929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0694" y="300037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://1.bp.blogspot.com/-63oWtRxtYoc/VzC5Y-5glrI/AAAAAAAAAY0/CTJy1G3-5qMQH8-J6D4nD6LWTw-C4gvigCKgB/s1600/Cicero-600x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13086"/>
            <a:ext cx="3214670" cy="3921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797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53387"/>
            <a:ext cx="6377940" cy="1293028"/>
          </a:xfrm>
        </p:spPr>
        <p:txBody>
          <a:bodyPr>
            <a:normAutofit/>
          </a:bodyPr>
          <a:lstStyle/>
          <a:p>
            <a:r>
              <a:rPr lang="ru-RU" sz="1600" b="1" dirty="0"/>
              <a:t>Лекция </a:t>
            </a:r>
            <a:r>
              <a:rPr lang="ru-RU" sz="1600" dirty="0"/>
              <a:t>(от лат. </a:t>
            </a:r>
            <a:r>
              <a:rPr lang="ru-RU" sz="1600" dirty="0" err="1"/>
              <a:t>lectio</a:t>
            </a:r>
            <a:r>
              <a:rPr lang="ru-RU" sz="1600" dirty="0"/>
              <a:t>) - систематическое, последовательное, монологическое устное изложение преподавателем (лектором) учебного материала, как правило, </a:t>
            </a:r>
            <a:r>
              <a:rPr lang="ru-RU" sz="1600" dirty="0" smtClean="0"/>
              <a:t>теоретического характера</a:t>
            </a:r>
            <a:endParaRPr lang="ru-RU" dirty="0"/>
          </a:p>
        </p:txBody>
      </p:sp>
      <p:pic>
        <p:nvPicPr>
          <p:cNvPr id="1026" name="Picture 2" descr="https://centreforleadershipadvantage.com/wp-content/uploads/2016/03/Learning-development-value-proposition-presentation-work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" y="1379874"/>
            <a:ext cx="9174523" cy="53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41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Педагогические умения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Проектировочные</a:t>
            </a:r>
          </a:p>
          <a:p>
            <a:r>
              <a:rPr lang="ru-RU" sz="2400" dirty="0" smtClean="0"/>
              <a:t>Конструкторские</a:t>
            </a:r>
          </a:p>
          <a:p>
            <a:r>
              <a:rPr lang="ru-RU" sz="2400" dirty="0" smtClean="0"/>
              <a:t>Организаторские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12" name="Picture 2" descr="http://i4.loopy.ru/u/u4itel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8055"/>
            <a:ext cx="3312368" cy="35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7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Познавательная </a:t>
            </a:r>
            <a:r>
              <a:rPr lang="ru-RU" dirty="0"/>
              <a:t>функция выражается в возможности средствами лекции обеспечить слушателей основной научной информацией, необходимой для их профессиональной и исследовательской деятельности.</a:t>
            </a:r>
          </a:p>
          <a:p>
            <a:r>
              <a:rPr lang="ru-RU" b="1" dirty="0"/>
              <a:t>Развивающая</a:t>
            </a:r>
            <a:r>
              <a:rPr lang="ru-RU" dirty="0"/>
              <a:t> функция лекции реализуется в непосредственном контакте студента с преподавателем, становлении у студентов творческой мыслительной деятельности, обеспечивающей их профессионально-личностное развитие.</a:t>
            </a:r>
          </a:p>
          <a:p>
            <a:r>
              <a:rPr lang="ru-RU" b="1" dirty="0"/>
              <a:t>Организующая</a:t>
            </a:r>
            <a:r>
              <a:rPr lang="ru-RU" dirty="0"/>
              <a:t> функция предусматривает управление самостоятельной работой студентов, как в процессе занятия, так и во внеаудиторное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54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отличие </a:t>
            </a:r>
            <a:r>
              <a:rPr lang="ru-RU" dirty="0" smtClean="0"/>
              <a:t>лекции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от учебника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дает непосредственное общение с лектором;</a:t>
            </a:r>
          </a:p>
          <a:p>
            <a:pPr marL="0" indent="0">
              <a:buNone/>
            </a:pPr>
            <a:r>
              <a:rPr lang="ru-RU" dirty="0"/>
              <a:t>- представляет разные точки зрения;</a:t>
            </a:r>
          </a:p>
          <a:p>
            <a:pPr marL="0" indent="0">
              <a:buNone/>
            </a:pPr>
            <a:r>
              <a:rPr lang="ru-RU" dirty="0"/>
              <a:t>- дает возможность повторения того, что нужно студентам и преподавателю;</a:t>
            </a:r>
          </a:p>
          <a:p>
            <a:pPr marL="0" indent="0">
              <a:buNone/>
            </a:pPr>
            <a:r>
              <a:rPr lang="ru-RU" dirty="0"/>
              <a:t>- учитывает особенности ситуации;</a:t>
            </a:r>
          </a:p>
          <a:p>
            <a:pPr marL="0" indent="0">
              <a:buNone/>
            </a:pPr>
            <a:r>
              <a:rPr lang="ru-RU" dirty="0"/>
              <a:t>- способствует установлению живой связи студентов с изучаемой дисциплиной.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82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77940" cy="1293028"/>
          </a:xfrm>
        </p:spPr>
        <p:txBody>
          <a:bodyPr/>
          <a:lstStyle/>
          <a:p>
            <a:r>
              <a:rPr lang="ru-RU" dirty="0" err="1" smtClean="0"/>
              <a:t>кЛассификации</a:t>
            </a:r>
            <a:r>
              <a:rPr lang="ru-RU" dirty="0" smtClean="0"/>
              <a:t> лекций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02343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По месту </a:t>
            </a:r>
            <a:r>
              <a:rPr lang="ru-RU" dirty="0"/>
              <a:t>в лекционном или учебном курсе (вводная, установочная, обзорная, итоговая и др.);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По преимущественной </a:t>
            </a:r>
            <a:r>
              <a:rPr lang="ru-RU" dirty="0"/>
              <a:t>форме обучения (лекции при очном, заочном обучении);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По частоте </a:t>
            </a:r>
            <a:r>
              <a:rPr lang="ru-RU" dirty="0"/>
              <a:t>общения лектора с аудиторией (разовая, систематическая, цикловая и т.п.);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По степени </a:t>
            </a:r>
            <a:r>
              <a:rPr lang="ru-RU" dirty="0" err="1"/>
              <a:t>проблемности</a:t>
            </a:r>
            <a:r>
              <a:rPr lang="ru-RU" dirty="0"/>
              <a:t> изложения материала (информационная, проблемная, дискуссия и т.п.).</a:t>
            </a:r>
          </a:p>
          <a:p>
            <a:endParaRPr lang="ru-RU" dirty="0"/>
          </a:p>
        </p:txBody>
      </p:sp>
      <p:pic>
        <p:nvPicPr>
          <p:cNvPr id="2050" name="Picture 2" descr="https://go2.imgsmail.ru/imgpreview?key=37b9120685a236cc&amp;mb=imgdb_preview_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22" y="4293096"/>
            <a:ext cx="7988225" cy="24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65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Дидактические принципы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Целостность</a:t>
            </a:r>
          </a:p>
          <a:p>
            <a:r>
              <a:rPr lang="ru-RU" dirty="0" smtClean="0"/>
              <a:t>Научность</a:t>
            </a:r>
          </a:p>
          <a:p>
            <a:r>
              <a:rPr lang="ru-RU" dirty="0" smtClean="0"/>
              <a:t>Доступность</a:t>
            </a:r>
          </a:p>
          <a:p>
            <a:r>
              <a:rPr lang="ru-RU" dirty="0" smtClean="0"/>
              <a:t>Систематичность</a:t>
            </a:r>
          </a:p>
          <a:p>
            <a:r>
              <a:rPr lang="ru-RU" dirty="0" smtClean="0"/>
              <a:t>Наглядность</a:t>
            </a:r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://c-in.ru/uploads/p/2016-03-03/v_evpatorii_projdet_besplatnij_seminar_po_voprosu_raboti_v_sisteme_eg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78820"/>
            <a:ext cx="540569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24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725"/>
            <a:ext cx="6377940" cy="1293028"/>
          </a:xfrm>
        </p:spPr>
        <p:txBody>
          <a:bodyPr/>
          <a:lstStyle/>
          <a:p>
            <a:r>
              <a:rPr lang="ru-RU" dirty="0" err="1" smtClean="0"/>
              <a:t>мЕтоды</a:t>
            </a:r>
            <a:r>
              <a:rPr lang="ru-RU" dirty="0" smtClean="0"/>
              <a:t> изложения</a:t>
            </a:r>
            <a:endParaRPr lang="ru-RU" dirty="0"/>
          </a:p>
        </p:txBody>
      </p:sp>
      <p:pic>
        <p:nvPicPr>
          <p:cNvPr id="5124" name="Picture 4" descr="http://900igr.net/datas/informatika/Bosova-informatika/0038-038-Vidy-umozakljuchenij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29" b="23661"/>
          <a:stretch/>
        </p:blipFill>
        <p:spPr bwMode="auto">
          <a:xfrm>
            <a:off x="323528" y="1700808"/>
            <a:ext cx="8352928" cy="35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80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750011" y="5258399"/>
            <a:ext cx="6017801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pic>
        <p:nvPicPr>
          <p:cNvPr id="6" name="Picture 2" descr="http://si-sv.com/Posobiya/teor-pedag/ris.4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27539" cy="57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66402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96</TotalTime>
  <Words>284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След самолета</vt:lpstr>
      <vt:lpstr>Методика подготовки и поведения лекции</vt:lpstr>
      <vt:lpstr>Лекция (от лат. lectio) - систематическое, последовательное, монологическое устное изложение преподавателем (лектором) учебного материала, как правило, теоретического характера</vt:lpstr>
      <vt:lpstr>Педагогические умения</vt:lpstr>
      <vt:lpstr>Функции лекции</vt:lpstr>
      <vt:lpstr>отличие лекции от учебника</vt:lpstr>
      <vt:lpstr>кЛассификации лекций</vt:lpstr>
      <vt:lpstr>Дидактические принципы лекции</vt:lpstr>
      <vt:lpstr>мЕтоды изложения</vt:lpstr>
      <vt:lpstr>Слайд 9</vt:lpstr>
      <vt:lpstr>Активность студентов на лекции</vt:lpstr>
      <vt:lpstr>сТруктура лекции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и поведения лекции</dc:title>
  <dc:creator>Натуля</dc:creator>
  <cp:lastModifiedBy>Третьякова</cp:lastModifiedBy>
  <cp:revision>13</cp:revision>
  <dcterms:created xsi:type="dcterms:W3CDTF">2018-01-08T12:56:17Z</dcterms:created>
  <dcterms:modified xsi:type="dcterms:W3CDTF">2018-01-08T23:19:58Z</dcterms:modified>
</cp:coreProperties>
</file>