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78" r:id="rId3"/>
    <p:sldMasterId id="2147483692" r:id="rId4"/>
    <p:sldMasterId id="2147483706" r:id="rId5"/>
    <p:sldMasterId id="2147483720" r:id="rId6"/>
    <p:sldMasterId id="2147483734" r:id="rId7"/>
    <p:sldMasterId id="2147483748" r:id="rId8"/>
    <p:sldMasterId id="2147483762" r:id="rId9"/>
    <p:sldMasterId id="2147483776" r:id="rId10"/>
    <p:sldMasterId id="2147483790" r:id="rId11"/>
    <p:sldMasterId id="2147483804" r:id="rId12"/>
    <p:sldMasterId id="2147483818" r:id="rId13"/>
    <p:sldMasterId id="2147483846" r:id="rId14"/>
  </p:sldMasterIdLst>
  <p:sldIdLst>
    <p:sldId id="256" r:id="rId15"/>
    <p:sldId id="266" r:id="rId16"/>
    <p:sldId id="258" r:id="rId17"/>
    <p:sldId id="273" r:id="rId18"/>
    <p:sldId id="272" r:id="rId19"/>
    <p:sldId id="271" r:id="rId20"/>
    <p:sldId id="270" r:id="rId21"/>
    <p:sldId id="275" r:id="rId22"/>
    <p:sldId id="276" r:id="rId23"/>
    <p:sldId id="269" r:id="rId24"/>
    <p:sldId id="274" r:id="rId25"/>
    <p:sldId id="278" r:id="rId26"/>
    <p:sldId id="280" r:id="rId27"/>
    <p:sldId id="281" r:id="rId28"/>
    <p:sldId id="279" r:id="rId29"/>
    <p:sldId id="277" r:id="rId30"/>
    <p:sldId id="282" r:id="rId31"/>
    <p:sldId id="283" r:id="rId32"/>
    <p:sldId id="268" r:id="rId33"/>
    <p:sldId id="285" r:id="rId34"/>
    <p:sldId id="284" r:id="rId35"/>
    <p:sldId id="286" r:id="rId36"/>
    <p:sldId id="287" r:id="rId37"/>
    <p:sldId id="267" r:id="rId38"/>
    <p:sldId id="288" r:id="rId39"/>
    <p:sldId id="289" r:id="rId40"/>
    <p:sldId id="290" r:id="rId41"/>
    <p:sldId id="292" r:id="rId42"/>
    <p:sldId id="295" r:id="rId43"/>
    <p:sldId id="294" r:id="rId44"/>
    <p:sldId id="296" r:id="rId45"/>
    <p:sldId id="297" r:id="rId46"/>
    <p:sldId id="298" r:id="rId47"/>
    <p:sldId id="293" r:id="rId48"/>
    <p:sldId id="300" r:id="rId49"/>
    <p:sldId id="260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 varScale="1">
        <p:scale>
          <a:sx n="66" d="100"/>
          <a:sy n="66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91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965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786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197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81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87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24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1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03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664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6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67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119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96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172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19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77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10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51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135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51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6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03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222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9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881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712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18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469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209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721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288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2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3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74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387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577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728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14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31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142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759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588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03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420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252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704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692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688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337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29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8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78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9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44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89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256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81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612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731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041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446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731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603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2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89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004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88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59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37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013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5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050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334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33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5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4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7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1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0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1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1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3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0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4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5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4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7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06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0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3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1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3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6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0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4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5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4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73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06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0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1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99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1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3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0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4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8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5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4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73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0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186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0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1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3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19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3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8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0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4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8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3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45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73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06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0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1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31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1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3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643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4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8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57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4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73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067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09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15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3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3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8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780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163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050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40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69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766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72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6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3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ggle.i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eister.com/mind-map-pricing?f=pricing_map_heade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myapps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apps.org/display?v=pyz178d5316" TargetMode="External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ingapps.org/display?v=ptx72su2516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TRMdaNS2fwcr-9HwsrL4w2PPhLKDJa4K/vie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imetoast.com/timelines/1162565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inoit.com/users/urlena/canvases/%D0%9F%D1%80%D0%BE%D0%B5%D0%BA%D1%82%20%22%D0%93%D0%9B%D0%9E%D0%A1%D0%A1%D0%90%D0%A0%D0%98%D0%99%20%D0%9A%D0%9A%D0%A2%22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tech.ru/instrumenty-veb-2-0/6-besplatnyx-generatorov-slovarnyx-oblakov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uzzlecup.com/crossword-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puzzlecup.com/crossword-ru/?edit=0DECA3737998B355&amp;pin=1BA38C4C" TargetMode="External"/><Relationship Id="rId1" Type="http://schemas.openxmlformats.org/officeDocument/2006/relationships/slideLayout" Target="../slideLayouts/slideLayout1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rebus1.com/index.php?item=rebus_generator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ebus1.com/index.php?item=rebus_generator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master-test.net/ru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aster-test.net/ru/quiz/testing/id/87590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aster-test.net/ru/quiz/testing/id/87590" TargetMode="External"/><Relationship Id="rId1" Type="http://schemas.openxmlformats.org/officeDocument/2006/relationships/slideLayout" Target="../slideLayouts/slideLayout1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talog/osnovnoe_obshe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cior.edu.ru/search?q=%D1%88%D1%82%D1%80%D0%B8%D1%85%D0%BE%D0%B2%D0%BE%D0%B9+%D0%BA%D0%BE%D0%B4&amp;educational_level%5b%5d=6&amp;educational_level=7&amp;opentypes%5b%5d=1&amp;opentypes%5b%5d=2&amp;moduletypes%5b%5d=1&amp;moduletypes%5b%5d=2&amp;moduletypes%5b%5d=3" TargetMode="Externa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776" y="2204864"/>
            <a:ext cx="6408712" cy="18002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Использование информационно-коммуникационных технологий в работе педагога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211" y="4215001"/>
            <a:ext cx="5976664" cy="35023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Школа молодого педагога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0211" y="4565231"/>
            <a:ext cx="590465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Автор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: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 преподаватель Юрченко Е.А.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5227868"/>
            <a:ext cx="633670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Хабаровск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charset="0"/>
              </a:rPr>
              <a:t>,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charset="0"/>
              </a:rPr>
              <a:t> 2018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08720"/>
            <a:ext cx="6336704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/>
              <a:t>МИНИСТЕРСТВО ОБРАЗОВАНИЯ И НАУКИ ХАБАРОВСКОГО КРАЯ</a:t>
            </a:r>
          </a:p>
          <a:p>
            <a:pPr algn="ctr">
              <a:lnSpc>
                <a:spcPct val="150000"/>
              </a:lnSpc>
            </a:pPr>
            <a:r>
              <a:rPr lang="ru-RU" sz="1400" dirty="0"/>
              <a:t>КГА ПОУ «ХАБАРОВСКИЙ ТЕХНОЛОГИЧЕСКИЙ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2.0 - современная форма функционирования интернета и его ресурсов. Под этим подразумевается множество технологий и инструментов, расширяющих возможности пользователей Интернета. 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их помощью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можно не только просматривать интернет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страницы,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 и быть их авторами и создателями. 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Понятие «</a:t>
            </a:r>
            <a:r>
              <a:rPr lang="ru-RU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2.0»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1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Ментальные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Ментальные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карты (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майндмэппинг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mindmapping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это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техника визуализации мышления.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Ее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можно применять для создания новых идей, фиксации идей, анализа и упорядочивания информации, принятия решений и много чего еще. </a:t>
            </a:r>
          </a:p>
        </p:txBody>
      </p:sp>
    </p:spTree>
    <p:extLst>
      <p:ext uri="{BB962C8B-B14F-4D97-AF65-F5344CB8AC3E}">
        <p14:creationId xmlns:p14="http://schemas.microsoft.com/office/powerpoint/2010/main" val="38870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1676400"/>
            <a:ext cx="6098232" cy="44196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Coggle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простой интерфейс и обилие функций. Позволяет создать качественные ментальные карты за короткое время. Можно загружать файлы, просто перетаскивая со своего рабочего стола.</a:t>
            </a: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Ссылка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Coggle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9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dirty="0" smtClean="0"/>
              <a:t>Пример ментальной карты в </a:t>
            </a:r>
            <a:r>
              <a:rPr lang="en-US" dirty="0"/>
              <a:t>“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Coggle</a:t>
            </a:r>
            <a:r>
              <a:rPr lang="en-US" dirty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268760"/>
            <a:ext cx="7747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MindMeister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простая программа без запутанного интерфейса. Есть приложение для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iOS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Вообще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платная, но имеется бесплатная пробная версия. Позволяет работать совместно в режиме реального времени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Ссылка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MindMeister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2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dirty="0" smtClean="0"/>
              <a:t>Пример ментальной карты в </a:t>
            </a:r>
            <a:r>
              <a:rPr lang="en-US" dirty="0" smtClean="0"/>
              <a:t>“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MindMeister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8" y="1412776"/>
            <a:ext cx="74864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LearningApps.org – бесплатный сервис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2.0, конструктор для создания интерактивных учебных модулей (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приложений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заданий, упражнений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Ссылка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LearningApps.org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9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Пример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иллюстрированного теста в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LearningApps.org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" y="1484784"/>
            <a:ext cx="908367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6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Пример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иллюстрированного теста в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LearningApps.org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" y="1412776"/>
            <a:ext cx="90535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Ленты времени – это одни из интересных сервисов веб 2.0. Сервисы служат для создания временно-событийных линеек. На временную шкалу наносятся факты, которые можно сохранить и использовать при изучении различных наук, если требуется представить хронологический порядок каких-либо событий.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Такие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ленты могут сопровождаться не только текстовыми комментариями, но и встроенными фотографиями, видеороликами (с YouTube.com).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ru-RU" dirty="0" smtClean="0"/>
              <a:t>Ленты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1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63246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hlinkClick r:id="rId2"/>
              </a:rPr>
              <a:t>МЕТОДИЧЕСКАЯ РАЗРАБОТКА</a:t>
            </a:r>
          </a:p>
          <a:p>
            <a:pPr marL="0" indent="0" algn="ctr">
              <a:buNone/>
            </a:pPr>
            <a:r>
              <a:rPr lang="ru-RU" b="1" dirty="0">
                <a:hlinkClick r:id="rId2"/>
              </a:rPr>
              <a:t>«ПРИМЕНЕНИЕ КОМПЬЮТЕРНЫХ ТЕХНОЛОГИЙ В ПРОЦЕССЕ ОБУЧЕНИЯ</a:t>
            </a:r>
            <a:r>
              <a:rPr lang="ru-RU" b="1" dirty="0" smtClean="0">
                <a:hlinkClick r:id="rId2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05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Пример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ленты времени в 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timetoast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5" y="1450173"/>
            <a:ext cx="8667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Виртуальная доска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Применение виртуальной доски позволяет значительно расширить набор дидактических средств обучения.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Они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незаменимы в проектном обучении, т.к. доступны для всех участников проекта и готовы для совместного дистанционного использования.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312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 виртуальной доски учебного проекта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F:\В РАБОТЕ\аттестация\аттестация новая\обучение Интел ноябрь 2015\Проект Магазин будущего\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8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6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Пример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виртуальной доски учебного проекта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63675"/>
            <a:ext cx="828675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Облако слов — это один из способов визуализации текстовой информации, который успешно можно использовать в учебной работе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6 бесплатных генераторов облаков слов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ru-RU" cap="al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ru-RU" dirty="0" smtClean="0"/>
              <a:t>Облако слов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1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 облака слов по теме «Технология развития критического мышления»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0915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 облака слов по теме «Рекламные средства»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F:\В РАБОТЕ\аттестация\аттестация новая\обучение Интел ноябрь 2015\Проект Магазин будущего\Современные рекламные средства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58" y="1124744"/>
            <a:ext cx="4627413" cy="5189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5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Онлайн сервис «Фабрика кроссвордов»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позволяет очень быстро создать кроссворд с использованием собственных слов или используя словарик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сервиса. </a:t>
            </a: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cap="al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ru-RU" b="1" dirty="0" smtClean="0"/>
              <a:t>Фабрика кроссвордов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1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Пример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кроссворда по теме «Весы»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3" y="1268760"/>
            <a:ext cx="751363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1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 кроссворда по теме «Весы»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16050"/>
            <a:ext cx="84709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Информационные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технологии (ИТ) обучения - это педагогическая технология, применяющая специальные способы, программные и технические средства (кино, аудио- и видеотехнику, компьютеры, телекоммуникационные сети) для работы с информацией.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ru-RU" b="1" dirty="0" smtClean="0"/>
              <a:t>Понятие </a:t>
            </a:r>
            <a:r>
              <a:rPr lang="en-US" b="1" dirty="0" smtClean="0"/>
              <a:t>“</a:t>
            </a:r>
            <a:r>
              <a:rPr lang="ru-RU" b="1" dirty="0" smtClean="0"/>
              <a:t>информационные технологии</a:t>
            </a:r>
            <a:r>
              <a:rPr lang="en-US" b="1" dirty="0" smtClean="0"/>
              <a:t>”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 кроссворда по теме «Весы»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19225"/>
            <a:ext cx="84137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/>
              </a:rPr>
              <a:t>Генератор ребусов</a:t>
            </a:r>
            <a:endParaRPr lang="ru-RU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6538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2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/>
              </a:rPr>
              <a:t>Генератор ребусов</a:t>
            </a:r>
            <a:endParaRPr lang="ru-R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1700807"/>
            <a:ext cx="658495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Мастер-тест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Мастер-Тест — это бесплатный интернет сервис, который позволяет создавать тесты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Можно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создавать как онлайн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тесты,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 и скачать и проходить тест без подключения к интернету. И для этого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нужно устанавливать на компьютер дополнительные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9287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Пример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теста в Мастер-тесте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572378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Пример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теста в Мастер-тесте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4" y="1201985"/>
            <a:ext cx="8229749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158417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72400" cy="2592288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ЭОР НП – электронные образовательные ресурсы нового поколения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6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Электронные образовательные  ресурсы нового поколения (ЭОР НП) представляют собой открытые образовательные модульные мультимедиа системы (ОМС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0" indent="0">
              <a:buNone/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Центральным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хранилищем электронных образовательных ресурсов нового поколения является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Федеральный центр информационно-образовательных ресурсов (ФЦИОР)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ru-RU" b="1" dirty="0" smtClean="0"/>
              <a:t>Понятие </a:t>
            </a:r>
            <a:r>
              <a:rPr lang="en-US" b="1" dirty="0" smtClean="0"/>
              <a:t>“</a:t>
            </a:r>
            <a:r>
              <a:rPr lang="ru-RU" b="1" dirty="0" smtClean="0"/>
              <a:t>ЭОР НП</a:t>
            </a:r>
            <a:r>
              <a:rPr lang="en-US" b="1" dirty="0" smtClean="0"/>
              <a:t>”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81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44196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«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Каталог электронных образовательных ресурсов»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сервис, представляющий собой хранилище электронно-образовательных модулей, которые могут быть использованы как в учебном процессе, так и для самообразования.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914400"/>
          </a:xfrm>
        </p:spPr>
        <p:txBody>
          <a:bodyPr/>
          <a:lstStyle/>
          <a:p>
            <a:r>
              <a:rPr lang="ru-RU" dirty="0" smtClean="0"/>
              <a:t>Каталог электронных образовательных ресурсов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1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687"/>
            <a:ext cx="906895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dirty="0" smtClean="0"/>
              <a:t>Пример поиска ЭОР по теме </a:t>
            </a:r>
            <a:r>
              <a:rPr lang="en-US" dirty="0" smtClean="0"/>
              <a:t>“</a:t>
            </a:r>
            <a:r>
              <a:rPr lang="ru-RU" dirty="0" smtClean="0"/>
              <a:t>Штриховой код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1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914400"/>
          </a:xfrm>
        </p:spPr>
        <p:txBody>
          <a:bodyPr/>
          <a:lstStyle/>
          <a:p>
            <a:r>
              <a:rPr lang="ru-RU" dirty="0" smtClean="0"/>
              <a:t>Пример поиска ЭОР по теме </a:t>
            </a:r>
            <a:r>
              <a:rPr lang="en-US" dirty="0" smtClean="0"/>
              <a:t>“</a:t>
            </a:r>
            <a:r>
              <a:rPr lang="ru-RU" dirty="0" smtClean="0"/>
              <a:t>Штриховой код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33525"/>
            <a:ext cx="82423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72400" cy="259228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СЕРВИСЫ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2.0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TS010336785</Template>
  <TotalTime>0</TotalTime>
  <Words>639</Words>
  <Application>Microsoft Office PowerPoint</Application>
  <PresentationFormat>Экран (4:3)</PresentationFormat>
  <Paragraphs>73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TS010336785</vt:lpstr>
      <vt:lpstr>1_TS010336785</vt:lpstr>
      <vt:lpstr>2_TS010336785</vt:lpstr>
      <vt:lpstr>3_TS010336785</vt:lpstr>
      <vt:lpstr>4_TS010336785</vt:lpstr>
      <vt:lpstr>5_TS010336785</vt:lpstr>
      <vt:lpstr>6_TS010336785</vt:lpstr>
      <vt:lpstr>7_TS010336785</vt:lpstr>
      <vt:lpstr>8_TS010336785</vt:lpstr>
      <vt:lpstr>9_TS010336785</vt:lpstr>
      <vt:lpstr>10_TS010336785</vt:lpstr>
      <vt:lpstr>11_TS010336785</vt:lpstr>
      <vt:lpstr>13_TS010336785</vt:lpstr>
      <vt:lpstr>Использование информационно-коммуникационных технологий в работе педагога</vt:lpstr>
      <vt:lpstr>Презентация PowerPoint</vt:lpstr>
      <vt:lpstr>Понятие “информационные технологии”</vt:lpstr>
      <vt:lpstr>1. ЭОР НП – электронные образовательные ресурсы нового поколения</vt:lpstr>
      <vt:lpstr>Понятие “ЭОР НП”</vt:lpstr>
      <vt:lpstr>Каталог электронных образовательных ресурсов</vt:lpstr>
      <vt:lpstr>Пример поиска ЭОР по теме “Штриховой код” </vt:lpstr>
      <vt:lpstr>Пример поиска ЭОР по теме “Штриховой код” </vt:lpstr>
      <vt:lpstr>2. СЕРВИСЫ Web 2.0</vt:lpstr>
      <vt:lpstr>Понятие «Web 2.0»</vt:lpstr>
      <vt:lpstr>Ментальные карты</vt:lpstr>
      <vt:lpstr>Coggle</vt:lpstr>
      <vt:lpstr>Пример ментальной карты в “Coggle” </vt:lpstr>
      <vt:lpstr>MindMeister</vt:lpstr>
      <vt:lpstr>Пример ментальной карты в “MindMeister” </vt:lpstr>
      <vt:lpstr>LearningApps.org</vt:lpstr>
      <vt:lpstr>Пример иллюстрированного теста в LearningApps.org  </vt:lpstr>
      <vt:lpstr>Пример иллюстрированного теста в LearningApps.org  </vt:lpstr>
      <vt:lpstr>Ленты времени</vt:lpstr>
      <vt:lpstr>Пример ленты времени в timetoast</vt:lpstr>
      <vt:lpstr>Виртуальная доска </vt:lpstr>
      <vt:lpstr>Пример виртуальной доски учебного проекта </vt:lpstr>
      <vt:lpstr>Пример виртуальной доски учебного проекта </vt:lpstr>
      <vt:lpstr>Облако слов</vt:lpstr>
      <vt:lpstr>Пример облака слов по теме «Технология развития критического мышления»</vt:lpstr>
      <vt:lpstr>Пример облака слов по теме «Рекламные средства»</vt:lpstr>
      <vt:lpstr>Фабрика кроссвордов</vt:lpstr>
      <vt:lpstr>Пример кроссворда по теме «Весы»</vt:lpstr>
      <vt:lpstr>Пример кроссворда по теме «Весы»</vt:lpstr>
      <vt:lpstr>Пример кроссворда по теме «Весы»</vt:lpstr>
      <vt:lpstr>Генератор ребусов</vt:lpstr>
      <vt:lpstr>Генератор ребусов</vt:lpstr>
      <vt:lpstr>Мастер-тест</vt:lpstr>
      <vt:lpstr>Пример теста в Мастер-тесте</vt:lpstr>
      <vt:lpstr>Пример теста в Мастер-тесте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2013-05-29T04:36:50Z</dcterms:created>
  <dcterms:modified xsi:type="dcterms:W3CDTF">2018-01-10T02:33:45Z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